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61" r:id="rId5"/>
    <p:sldId id="283" r:id="rId6"/>
    <p:sldId id="262" r:id="rId7"/>
    <p:sldId id="264" r:id="rId8"/>
    <p:sldId id="265" r:id="rId9"/>
    <p:sldId id="286" r:id="rId10"/>
    <p:sldId id="287" r:id="rId11"/>
    <p:sldId id="269" r:id="rId12"/>
    <p:sldId id="273" r:id="rId13"/>
    <p:sldId id="274" r:id="rId14"/>
    <p:sldId id="270" r:id="rId15"/>
    <p:sldId id="275" r:id="rId16"/>
    <p:sldId id="276" r:id="rId17"/>
    <p:sldId id="277" r:id="rId18"/>
    <p:sldId id="272" r:id="rId19"/>
    <p:sldId id="278" r:id="rId20"/>
    <p:sldId id="280" r:id="rId21"/>
    <p:sldId id="284" r:id="rId22"/>
    <p:sldId id="290" r:id="rId23"/>
    <p:sldId id="291" r:id="rId24"/>
    <p:sldId id="288" r:id="rId25"/>
    <p:sldId id="289" r:id="rId26"/>
    <p:sldId id="259" r:id="rId27"/>
  </p:sldIdLst>
  <p:sldSz cx="12192000" cy="6858000"/>
  <p:notesSz cx="6858000" cy="9144000"/>
  <p:embeddedFontLst>
    <p:embeddedFont>
      <p:font typeface="Lato" panose="020F0502020204030203" pitchFamily="34" charset="0"/>
      <p:regular r:id="rId29"/>
    </p:embeddedFont>
    <p:embeddedFont>
      <p:font typeface="Madimi One" pitchFamily="2" charset="0"/>
      <p:regular r:id="rId30"/>
    </p:embeddedFont>
    <p:embeddedFont>
      <p:font typeface="Montserrat" pitchFamily="2" charset="0"/>
      <p:regular r:id="rId31"/>
      <p:bold r:id="rId32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F85616-0CDA-441B-A42E-5C338B7E42F0}">
          <p14:sldIdLst>
            <p14:sldId id="261"/>
            <p14:sldId id="283"/>
            <p14:sldId id="262"/>
          </p14:sldIdLst>
        </p14:section>
        <p14:section name="Untitled Section" id="{D0FB4604-3687-4833-8B5A-A81A1ADA9449}">
          <p14:sldIdLst>
            <p14:sldId id="264"/>
            <p14:sldId id="265"/>
            <p14:sldId id="286"/>
            <p14:sldId id="287"/>
            <p14:sldId id="269"/>
            <p14:sldId id="273"/>
            <p14:sldId id="274"/>
            <p14:sldId id="270"/>
            <p14:sldId id="275"/>
            <p14:sldId id="276"/>
            <p14:sldId id="277"/>
            <p14:sldId id="272"/>
            <p14:sldId id="278"/>
            <p14:sldId id="280"/>
            <p14:sldId id="284"/>
            <p14:sldId id="290"/>
            <p14:sldId id="291"/>
            <p14:sldId id="288"/>
            <p14:sldId id="28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EEDD"/>
    <a:srgbClr val="F0F0F0"/>
    <a:srgbClr val="008DDA"/>
    <a:srgbClr val="ACE2E1"/>
    <a:srgbClr val="41C9E2"/>
    <a:srgbClr val="DA7C00"/>
    <a:srgbClr val="FFB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19:34:5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24575,'4'-4'0,"0"-1"0,0 1 0,0 0 0,1 0 0,-1 0 0,10-5 0,-11 8 0,0 0 0,0 1 0,0-1 0,0 1 0,0 0 0,0 0 0,0 0 0,0 0 0,0 0 0,0 1 0,0-1 0,0 1 0,0 0 0,0 0 0,0 0 0,5 2 0,-5-1 0,0-1 0,0 0 0,0 1 0,0-1 0,0-1 0,0 1 0,1 0 0,-1-1 0,0 0 0,0 0 0,1 0 0,-1 0 0,0 0 0,5-2 0,-1-7-1365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19:35:0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24575,'4'-4'0,"0"-1"0,0 1 0,0 0 0,1 0 0,-1 0 0,10-5 0,-11 8 0,0 0 0,0 1 0,0-1 0,0 1 0,0 0 0,0 0 0,0 0 0,0 0 0,0 0 0,0 1 0,0-1 0,0 1 0,0 0 0,0 0 0,0 0 0,5 2 0,-5-1 0,0-1 0,0 0 0,0 1 0,0-1 0,0-1 0,0 1 0,1 0 0,-1-1 0,0 0 0,0 0 0,1 0 0,-1 0 0,0 0 0,5-2 0,-1-7-1365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0C0E-2174-4394-BD9C-9121694D055B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52D5A-FA7B-4C81-8369-11B03D796E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415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52D5A-FA7B-4C81-8369-11B03D796EDF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512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E435D-3A67-DB7F-3077-08E47E81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EA1BD3-C753-6A70-4D4F-E4F633E33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AB18B5-215A-1D38-9051-7275ECAA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2AD725-9B2C-529E-C6BA-45082188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D6B3D-B93D-BA12-38ED-D651F861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41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3D5BD-E13E-C6DC-D702-EFDFDE75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43C9BC-5897-D5F9-9775-B54EE07E1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3F7142-2A57-ECB2-46B2-AF0D5B398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95E434-9931-B795-997A-691EA45F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8659FB-BCE8-0857-3547-70BAFEF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0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CD4491-D464-A31B-105B-EEF1ABE5C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D00941-569A-69DD-C676-52AF279B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4D3612-0315-9E5F-853B-CF184691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BE7BE0-5906-67D1-BB80-91B9D4A1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86F2DD-0A5D-FF07-F827-6D114EEF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82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8E6E1-B243-282B-A6E8-D0F2CC5D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0199-3AEA-AE0D-AD7A-A11B6A56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9EDBA-005D-85FC-CCD8-23C0B853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BA4773-A2FC-3919-0BE5-1BE5F03E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B3ED3F-CBEC-372E-00C9-3D442A5B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441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C2256-52A5-2F9E-B75D-ABA9D25F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C451ED-D99E-2A73-9C68-0E5A2528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D7389-C502-17A8-2696-8D759E68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7B1045-8014-DEA3-AB8E-984B74B9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E10D96-0E56-15B7-8E68-3E71D5C1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055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42FB7-B650-00CD-1184-A35AF9E8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FDE09-6EB1-0D27-F6EF-0F52C5D40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3878D9-3731-C934-B311-47FA22D2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9D694A-FB6A-CAA3-96CF-2986EE3C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8923E8-B1CC-23FA-9CAF-B1D061BE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771F20-750B-C5BD-997F-46EC06D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65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72015-CC88-D211-BD51-E7B67DCC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D89D0-1E07-79E0-09CF-58686B85B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2B5431-8E92-B0E9-2BBC-37E48B15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109D78-33C7-F763-F0B3-48C114F67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9857AB-41CD-92D9-ADDE-FEF8F4953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54C990-3F2F-D04B-292B-3C769056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38D55A-7063-DBCF-A868-9D27EBA5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5F7C25-CEB0-309F-F935-B6C26A14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811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DDA30-3FDD-FBEB-7E96-20B4A00D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EF3514-54AA-D2DA-768A-E6B5E5DC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A4F078-070A-1D82-4FA5-D3565477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DF01EA-AFDC-7061-082D-6F106A2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618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400F53C-EE62-4587-D4D3-6F9DFE67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A91019-21EE-13BF-C1DB-4FB9F78C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6FE4F-57F2-58C4-1F55-A7E9C645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434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B3511-5FF1-36DF-2378-C8FFB1C0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85CD4-1801-7D1E-37B7-B900AA5F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12CAF9-BC76-5EFB-6C88-C6FAABAC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13336F-BA9A-D1B8-E5F9-28B00231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1B581B-8166-0116-56A2-7AA67333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EF7BEF-8C92-5564-5FF0-3EC654CE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43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A8D3E-13E3-7B9C-4155-695A574B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DC8326-093E-C390-72FB-1CB159E5A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625CE8-A7F0-DC47-E309-C4659692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5B7156-7666-8ACE-DFD8-71A81670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D141D6-D37D-9BE5-EE5D-FFF6BC3A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170D73-A20B-D90C-4459-5CD14B70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142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B840C6-E579-4BF3-F987-2845B00E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CDE4A9-A014-A2C4-EF2D-2166C6267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709C29-0581-3335-DB87-A34ACBBD0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1FC94B-1118-4B43-A18D-77EEDA429013}" type="datetimeFigureOut">
              <a:rPr lang="es-MX" smtClean="0"/>
              <a:t>19/03/2024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ECE4F-CDDA-CB0B-71B7-FEF67A2E5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033FDD-CAA5-37B2-8BE8-FD81C9FFC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F655A2-F06A-4A0C-84F0-CF73B92C04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37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orms.gle/g9SArFzoZw5Kc4TcA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svg"/><Relationship Id="rId7" Type="http://schemas.openxmlformats.org/officeDocument/2006/relationships/hyperlink" Target="https://www.coneval.org.mx/sitios/RIEF/Documents/Quintanaroo-diagnostico-lengua-cultura-maya-2010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lo.org.mx/scielo.php?script=sci_arttext&amp;pid=S1870-57662021000200015#:~:text=Yucat%C3%A1n%20se%20encuentra%20en%20sinton%C3%ADa,tangibles%20e%20intangibles)%20que%20posee." TargetMode="External"/><Relationship Id="rId5" Type="http://schemas.openxmlformats.org/officeDocument/2006/relationships/hyperlink" Target="https://universidadducens.edu.mx/blog/la-importancia-de-conservar-la-lengua-maya/" TargetMode="External"/><Relationship Id="rId4" Type="http://schemas.openxmlformats.org/officeDocument/2006/relationships/hyperlink" Target="https://ilovepm.com/la-lengua-maya-se-vuelve-patrimonio-cultural-intangible/#:~:text=La%20importancia%20de%20preservar%20la,m%C3%A1s%20importantes%20del%20sureste%20mexicano" TargetMode="External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hyperlink" Target="https://www.coneval.org.mx/sitios/RIEF/Documents/Quintanaroo-diagnostico-lengua-cultura-maya-2010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lo.org.mx/scielo.php?script=sci_arttext&amp;pid=S1870-57662021000200015#:~:text=Yucat%C3%A1n%20se%20encuentra%20en%20sinton%C3%ADa,tangibles%20e%20intangibles)%20que%20posee." TargetMode="External"/><Relationship Id="rId5" Type="http://schemas.openxmlformats.org/officeDocument/2006/relationships/hyperlink" Target="https://universidadducens.edu.mx/blog/la-importancia-de-conservar-la-lengua-maya/" TargetMode="External"/><Relationship Id="rId4" Type="http://schemas.openxmlformats.org/officeDocument/2006/relationships/hyperlink" Target="https://ilovepm.com/la-lengua-maya-se-vuelve-patrimonio-cultural-intangible/#:~:text=La%20importancia%20de%20preservar%20la,m%C3%A1s%20importantes%20del%20sureste%20mexicano" TargetMode="External"/><Relationship Id="rId9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9798442" y="-32160"/>
            <a:ext cx="11781940" cy="83302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48DE1C-754A-65F3-0C42-8E0EF5B8F8E4}"/>
              </a:ext>
            </a:extLst>
          </p:cNvPr>
          <p:cNvSpPr txBox="1"/>
          <p:nvPr/>
        </p:nvSpPr>
        <p:spPr>
          <a:xfrm>
            <a:off x="-6508964" y="3871350"/>
            <a:ext cx="723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Montserrat" pitchFamily="2" charset="0"/>
              </a:rPr>
              <a:t>Primera entrega del proyecto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-4974939" y="2080182"/>
            <a:ext cx="4257554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8800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96DF358-A189-DEB5-C7A4-EA6C86F93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63" t="14225" r="10547" b="21882"/>
          <a:stretch/>
        </p:blipFill>
        <p:spPr>
          <a:xfrm>
            <a:off x="-4714667" y="306462"/>
            <a:ext cx="3737010" cy="2374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B2B2FF-4F11-96C8-9DD2-67BC5F9CD404}"/>
              </a:ext>
            </a:extLst>
          </p:cNvPr>
          <p:cNvSpPr txBox="1"/>
          <p:nvPr/>
        </p:nvSpPr>
        <p:spPr>
          <a:xfrm>
            <a:off x="-4974939" y="4430457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Lato" panose="020F0502020204030203" pitchFamily="34" charset="0"/>
              </a:rPr>
              <a:t>Reynaldo Couoh Martin</a:t>
            </a:r>
          </a:p>
          <a:p>
            <a:r>
              <a:rPr lang="es-MX" sz="2400" dirty="0">
                <a:latin typeface="Lato" panose="020F0502020204030203" pitchFamily="34" charset="0"/>
              </a:rPr>
              <a:t>Daniel Méndez Sierra</a:t>
            </a:r>
          </a:p>
          <a:p>
            <a:r>
              <a:rPr lang="es-MX" sz="2400" dirty="0">
                <a:latin typeface="Lato" panose="020F0502020204030203" pitchFamily="34" charset="0"/>
              </a:rPr>
              <a:t>Víctor Flores Juárez</a:t>
            </a:r>
          </a:p>
          <a:p>
            <a:r>
              <a:rPr lang="es-MX" sz="2400" dirty="0">
                <a:latin typeface="Lato" panose="020F0502020204030203" pitchFamily="34" charset="0"/>
              </a:rPr>
              <a:t>Marco </a:t>
            </a:r>
            <a:r>
              <a:rPr lang="es-MX" sz="2400" dirty="0" err="1">
                <a:latin typeface="Lato" panose="020F0502020204030203" pitchFamily="34" charset="0"/>
              </a:rPr>
              <a:t>Elias</a:t>
            </a:r>
            <a:r>
              <a:rPr lang="es-MX" sz="2400" dirty="0">
                <a:latin typeface="Lato" panose="020F0502020204030203" pitchFamily="34" charset="0"/>
              </a:rPr>
              <a:t> Aragón Serrano	</a:t>
            </a:r>
          </a:p>
          <a:p>
            <a:r>
              <a:rPr lang="es-MX" sz="2400" dirty="0">
                <a:latin typeface="Lato" panose="020F0502020204030203" pitchFamily="34" charset="0"/>
              </a:rPr>
              <a:t>Ángel Alberto González Lugo</a:t>
            </a:r>
          </a:p>
          <a:p>
            <a:endParaRPr lang="es-MX"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59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33931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1622216" y="0"/>
            <a:ext cx="8947567" cy="1232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Plan de investigación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AC8EF82-372B-058D-EA07-30560FF04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67824"/>
              </p:ext>
            </p:extLst>
          </p:nvPr>
        </p:nvGraphicFramePr>
        <p:xfrm>
          <a:off x="3598144" y="8368409"/>
          <a:ext cx="7272005" cy="4921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401">
                  <a:extLst>
                    <a:ext uri="{9D8B030D-6E8A-4147-A177-3AD203B41FA5}">
                      <a16:colId xmlns:a16="http://schemas.microsoft.com/office/drawing/2014/main" val="594087121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72636350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64645443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4287202972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3891723931"/>
                    </a:ext>
                  </a:extLst>
                </a:gridCol>
              </a:tblGrid>
              <a:tr h="2491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Gastos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mes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dia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Costo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Duracion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18669453"/>
                  </a:ext>
                </a:extLst>
              </a:tr>
              <a:tr h="2491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Transporte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$2,560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$358,570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115 dias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5745522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Comida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$4,800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9002261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Internet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$17.50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10599373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Luz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08757130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Renta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16952851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Agua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809482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Limpieza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65672840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adobe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$649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effectLst/>
                        </a:rPr>
                        <a:t>$21.63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0496327"/>
                  </a:ext>
                </a:extLst>
              </a:tr>
              <a:tr h="76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epidemic sound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$9.96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57481947"/>
                  </a:ext>
                </a:extLst>
              </a:tr>
              <a:tr h="52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lider proyecto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$29,862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$1,148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67704107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4 programadores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$38,400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1476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3910569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$93,540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$3,447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2021045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58E59E0A-293A-7270-E05B-436F362FF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65" y="1308485"/>
            <a:ext cx="7708667" cy="5270705"/>
          </a:xfrm>
          <a:prstGeom prst="rect">
            <a:avLst/>
          </a:prstGeom>
          <a:noFill/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3428FB3-42D9-B2C4-48B1-CAB6869E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57787"/>
              </p:ext>
            </p:extLst>
          </p:nvPr>
        </p:nvGraphicFramePr>
        <p:xfrm>
          <a:off x="12729820" y="1881309"/>
          <a:ext cx="8396605" cy="3303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15">
                  <a:extLst>
                    <a:ext uri="{9D8B030D-6E8A-4147-A177-3AD203B41FA5}">
                      <a16:colId xmlns:a16="http://schemas.microsoft.com/office/drawing/2014/main" val="2844060619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1503825689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3553203667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699415916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1375280051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2639438630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275355134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FECHA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HORA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DURACION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ACTIVIDAD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RESPONSABLE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SALIDA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617731"/>
                  </a:ext>
                </a:extLst>
              </a:tr>
              <a:tr h="469900">
                <a:tc rowSpan="4">
                  <a:txBody>
                    <a:bodyPr/>
                    <a:lstStyle/>
                    <a:p>
                      <a:pPr marL="71755" marR="71755"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3600">
                          <a:effectLst/>
                        </a:rPr>
                        <a:t>Encuestas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11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13:00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Diseñar encuesta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Reynaldo Couoh, Daniel Méndez, Víctor Flores, Marco Aragón, Ángel González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Encuesta en Google forms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096352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13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9:00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Aplicar encuesta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Reynaldo Couoh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Excel con las respuestas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99976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15de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9:00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Analizar resultados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Aragón, Ángel González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Posible perfil 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640344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17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11:00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3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Crear perfil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Perfil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20606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20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14:00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Crear Persona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dirty="0">
                          <a:effectLst/>
                        </a:rPr>
                        <a:t>Persona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937724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F0A1BB56-FBE5-07DF-6D73-33DBE3682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186" y="3943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F1384-7284-4789-A06B-EC79524C6E74}"/>
              </a:ext>
            </a:extLst>
          </p:cNvPr>
          <p:cNvSpPr txBox="1"/>
          <p:nvPr/>
        </p:nvSpPr>
        <p:spPr>
          <a:xfrm>
            <a:off x="12729186" y="5369060"/>
            <a:ext cx="1744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encuestas: 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https://forms.gle/g9SArFzoZw5Kc4TcA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309B41C-362A-5B2D-9FA0-91ED48F69E65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406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Linaje del yucateco, sin mezcla con otras etnias: estudio">
            <a:extLst>
              <a:ext uri="{FF2B5EF4-FFF2-40B4-BE49-F238E27FC236}">
                <a16:creationId xmlns:a16="http://schemas.microsoft.com/office/drawing/2014/main" id="{5395ECB4-4C50-8F45-D79F-ED4341B3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517" y="-5515642"/>
            <a:ext cx="689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s mestizos de Yucatán">
            <a:extLst>
              <a:ext uri="{FF2B5EF4-FFF2-40B4-BE49-F238E27FC236}">
                <a16:creationId xmlns:a16="http://schemas.microsoft.com/office/drawing/2014/main" id="{FF599C76-BD42-26A4-7277-D90DB82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631" y="-513685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mestizos de Yucatán">
            <a:extLst>
              <a:ext uri="{FF2B5EF4-FFF2-40B4-BE49-F238E27FC236}">
                <a16:creationId xmlns:a16="http://schemas.microsoft.com/office/drawing/2014/main" id="{D4883551-50B1-D348-CB9E-9DFBB9E6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31" y="-4948571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je de los mestizos for Sale OFF 74%">
            <a:extLst>
              <a:ext uri="{FF2B5EF4-FFF2-40B4-BE49-F238E27FC236}">
                <a16:creationId xmlns:a16="http://schemas.microsoft.com/office/drawing/2014/main" id="{A82DE69A-C354-B59E-92CC-4B0EBF4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2285688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chilangos no son malas personas, pero sí bien creídos: GCE">
            <a:extLst>
              <a:ext uri="{FF2B5EF4-FFF2-40B4-BE49-F238E27FC236}">
                <a16:creationId xmlns:a16="http://schemas.microsoft.com/office/drawing/2014/main" id="{07FF213C-2FD5-A89A-E02F-96C5090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0" y="7536473"/>
            <a:ext cx="10858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88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Requerimientos de la aplicación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3428FB3-42D9-B2C4-48B1-CAB6869E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08758"/>
              </p:ext>
            </p:extLst>
          </p:nvPr>
        </p:nvGraphicFramePr>
        <p:xfrm>
          <a:off x="578377" y="2577764"/>
          <a:ext cx="8396605" cy="3303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9515">
                  <a:extLst>
                    <a:ext uri="{9D8B030D-6E8A-4147-A177-3AD203B41FA5}">
                      <a16:colId xmlns:a16="http://schemas.microsoft.com/office/drawing/2014/main" val="2844060619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1503825689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3553203667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699415916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1375280051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2639438630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275355134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FECHA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HORA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DURACION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dirty="0">
                          <a:effectLst/>
                        </a:rPr>
                        <a:t>ACTIVIDAD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RESPONSABLE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SALIDA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617731"/>
                  </a:ext>
                </a:extLst>
              </a:tr>
              <a:tr h="469900">
                <a:tc rowSpan="4">
                  <a:txBody>
                    <a:bodyPr/>
                    <a:lstStyle/>
                    <a:p>
                      <a:pPr marL="71755" marR="71755"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3600">
                          <a:effectLst/>
                        </a:rPr>
                        <a:t>Encuestas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11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13:00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Diseñar encuesta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Reynaldo Couoh, Daniel Méndez, Víctor Flores, Marco Aragón, Ángel González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Encuesta en Google forms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8096352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13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9:00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Aplicar encuesta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Reynaldo Couoh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Excel con las respuestas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99976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15de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9:00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Analizar resultados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Aragón, Ángel González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Posible perfil 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640344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17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11:00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3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Crear perfil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Perfil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20606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20 de octubre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14:00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2 horas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Crear Persona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>
                          <a:effectLst/>
                        </a:rPr>
                        <a:t>Marco Aragón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dirty="0">
                          <a:effectLst/>
                        </a:rPr>
                        <a:t>Persona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93772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B5643350-6462-0A08-A939-1661E673AB59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358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Linaje del yucateco, sin mezcla con otras etnias: estudio">
            <a:extLst>
              <a:ext uri="{FF2B5EF4-FFF2-40B4-BE49-F238E27FC236}">
                <a16:creationId xmlns:a16="http://schemas.microsoft.com/office/drawing/2014/main" id="{5395ECB4-4C50-8F45-D79F-ED4341B3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517" y="-5515642"/>
            <a:ext cx="689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s mestizos de Yucatán">
            <a:extLst>
              <a:ext uri="{FF2B5EF4-FFF2-40B4-BE49-F238E27FC236}">
                <a16:creationId xmlns:a16="http://schemas.microsoft.com/office/drawing/2014/main" id="{FF599C76-BD42-26A4-7277-D90DB82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631" y="-513685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mestizos de Yucatán">
            <a:extLst>
              <a:ext uri="{FF2B5EF4-FFF2-40B4-BE49-F238E27FC236}">
                <a16:creationId xmlns:a16="http://schemas.microsoft.com/office/drawing/2014/main" id="{D4883551-50B1-D348-CB9E-9DFBB9E6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31" y="-4948571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je de los mestizos for Sale OFF 74%">
            <a:extLst>
              <a:ext uri="{FF2B5EF4-FFF2-40B4-BE49-F238E27FC236}">
                <a16:creationId xmlns:a16="http://schemas.microsoft.com/office/drawing/2014/main" id="{A82DE69A-C354-B59E-92CC-4B0EBF4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2285688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chilangos no son malas personas, pero sí bien creídos: GCE">
            <a:extLst>
              <a:ext uri="{FF2B5EF4-FFF2-40B4-BE49-F238E27FC236}">
                <a16:creationId xmlns:a16="http://schemas.microsoft.com/office/drawing/2014/main" id="{07FF213C-2FD5-A89A-E02F-96C5090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0" y="7536473"/>
            <a:ext cx="10858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Encuesta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4B9537-6369-1C9B-4C09-AE265878E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05" y="2299188"/>
            <a:ext cx="6096528" cy="11430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D72633-5E8C-B69D-32BD-D958A14CF2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033" y="3442287"/>
            <a:ext cx="6096528" cy="651566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14997C1-0C80-F32E-6AD6-83ADD6BB1F0F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043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Linaje del yucateco, sin mezcla con otras etnias: estudio">
            <a:extLst>
              <a:ext uri="{FF2B5EF4-FFF2-40B4-BE49-F238E27FC236}">
                <a16:creationId xmlns:a16="http://schemas.microsoft.com/office/drawing/2014/main" id="{5395ECB4-4C50-8F45-D79F-ED4341B3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517" y="-5515642"/>
            <a:ext cx="689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s mestizos de Yucatán">
            <a:extLst>
              <a:ext uri="{FF2B5EF4-FFF2-40B4-BE49-F238E27FC236}">
                <a16:creationId xmlns:a16="http://schemas.microsoft.com/office/drawing/2014/main" id="{FF599C76-BD42-26A4-7277-D90DB82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631" y="-513685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mestizos de Yucatán">
            <a:extLst>
              <a:ext uri="{FF2B5EF4-FFF2-40B4-BE49-F238E27FC236}">
                <a16:creationId xmlns:a16="http://schemas.microsoft.com/office/drawing/2014/main" id="{D4883551-50B1-D348-CB9E-9DFBB9E6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31" y="-4948571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je de los mestizos for Sale OFF 74%">
            <a:extLst>
              <a:ext uri="{FF2B5EF4-FFF2-40B4-BE49-F238E27FC236}">
                <a16:creationId xmlns:a16="http://schemas.microsoft.com/office/drawing/2014/main" id="{A82DE69A-C354-B59E-92CC-4B0EBF4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2285688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chilangos no son malas personas, pero sí bien creídos: GCE">
            <a:extLst>
              <a:ext uri="{FF2B5EF4-FFF2-40B4-BE49-F238E27FC236}">
                <a16:creationId xmlns:a16="http://schemas.microsoft.com/office/drawing/2014/main" id="{07FF213C-2FD5-A89A-E02F-96C5090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0" y="7536473"/>
            <a:ext cx="10858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Encuesta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4B9537-6369-1C9B-4C09-AE265878E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05" y="-1388892"/>
            <a:ext cx="6096528" cy="11430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D72633-5E8C-B69D-32BD-D958A14CF2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149"/>
          <a:stretch/>
        </p:blipFill>
        <p:spPr>
          <a:xfrm>
            <a:off x="525033" y="2362200"/>
            <a:ext cx="5159490" cy="28040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A7DE56-CD33-B2C4-2DB5-2896E4BF2B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523" y="1240843"/>
            <a:ext cx="6073666" cy="5532599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8B4AE976-FE33-5E60-A2A8-81FF4BD2FF96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469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Linaje del yucateco, sin mezcla con otras etnias: estudio">
            <a:extLst>
              <a:ext uri="{FF2B5EF4-FFF2-40B4-BE49-F238E27FC236}">
                <a16:creationId xmlns:a16="http://schemas.microsoft.com/office/drawing/2014/main" id="{5395ECB4-4C50-8F45-D79F-ED4341B3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517" y="-5515642"/>
            <a:ext cx="689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s mestizos de Yucatán">
            <a:extLst>
              <a:ext uri="{FF2B5EF4-FFF2-40B4-BE49-F238E27FC236}">
                <a16:creationId xmlns:a16="http://schemas.microsoft.com/office/drawing/2014/main" id="{FF599C76-BD42-26A4-7277-D90DB82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631" y="-513685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mestizos de Yucatán">
            <a:extLst>
              <a:ext uri="{FF2B5EF4-FFF2-40B4-BE49-F238E27FC236}">
                <a16:creationId xmlns:a16="http://schemas.microsoft.com/office/drawing/2014/main" id="{D4883551-50B1-D348-CB9E-9DFBB9E6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31" y="-4948571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je de los mestizos for Sale OFF 74%">
            <a:extLst>
              <a:ext uri="{FF2B5EF4-FFF2-40B4-BE49-F238E27FC236}">
                <a16:creationId xmlns:a16="http://schemas.microsoft.com/office/drawing/2014/main" id="{A82DE69A-C354-B59E-92CC-4B0EBF4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0" y="-2285688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chilangos no son malas personas, pero sí bien creídos: GCE">
            <a:extLst>
              <a:ext uri="{FF2B5EF4-FFF2-40B4-BE49-F238E27FC236}">
                <a16:creationId xmlns:a16="http://schemas.microsoft.com/office/drawing/2014/main" id="{07FF213C-2FD5-A89A-E02F-96C5090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0" y="7536473"/>
            <a:ext cx="108585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65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Encuesta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4B9537-6369-1C9B-4C09-AE265878E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05" y="-1388892"/>
            <a:ext cx="6096528" cy="11430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D72633-5E8C-B69D-32BD-D958A14CF2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149"/>
          <a:stretch/>
        </p:blipFill>
        <p:spPr>
          <a:xfrm>
            <a:off x="509793" y="7787640"/>
            <a:ext cx="5159490" cy="28040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A7DE56-CD33-B2C4-2DB5-2896E4BF2B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523" y="7595923"/>
            <a:ext cx="6073666" cy="55325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C0AA76-2E4F-410E-F466-A8A6700BF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840" y="2286312"/>
            <a:ext cx="4679396" cy="408714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EA5BA36-DFDB-073E-0870-1565B83B4098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6832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Linaje del yucateco, sin mezcla con otras etnias: estudio">
            <a:extLst>
              <a:ext uri="{FF2B5EF4-FFF2-40B4-BE49-F238E27FC236}">
                <a16:creationId xmlns:a16="http://schemas.microsoft.com/office/drawing/2014/main" id="{F8E37958-0F45-50A5-64AD-4A3F4BEC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33" y="-32712"/>
            <a:ext cx="689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s mestizos de Yucatán">
            <a:extLst>
              <a:ext uri="{FF2B5EF4-FFF2-40B4-BE49-F238E27FC236}">
                <a16:creationId xmlns:a16="http://schemas.microsoft.com/office/drawing/2014/main" id="{FF599C76-BD42-26A4-7277-D90DB82A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418" y="3358156"/>
            <a:ext cx="5298831" cy="35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mestizos de Yucatán">
            <a:extLst>
              <a:ext uri="{FF2B5EF4-FFF2-40B4-BE49-F238E27FC236}">
                <a16:creationId xmlns:a16="http://schemas.microsoft.com/office/drawing/2014/main" id="{D4883551-50B1-D348-CB9E-9DFBB9E64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8" y="0"/>
            <a:ext cx="5298831" cy="35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je de los mestizos for Sale OFF 74%">
            <a:extLst>
              <a:ext uri="{FF2B5EF4-FFF2-40B4-BE49-F238E27FC236}">
                <a16:creationId xmlns:a16="http://schemas.microsoft.com/office/drawing/2014/main" id="{A82DE69A-C354-B59E-92CC-4B0EBF4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784033" cy="50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s chilangos no son malas personas, pero sí bien creídos: GCE">
            <a:extLst>
              <a:ext uri="{FF2B5EF4-FFF2-40B4-BE49-F238E27FC236}">
                <a16:creationId xmlns:a16="http://schemas.microsoft.com/office/drawing/2014/main" id="{07FF213C-2FD5-A89A-E02F-96C5090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17" y="3134512"/>
            <a:ext cx="7318578" cy="37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93172">
            <a:off x="14574591" y="196441"/>
            <a:ext cx="11781940" cy="833024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A733550-C13C-019D-CE42-CFC93658424B}"/>
              </a:ext>
            </a:extLst>
          </p:cNvPr>
          <p:cNvSpPr/>
          <p:nvPr/>
        </p:nvSpPr>
        <p:spPr>
          <a:xfrm>
            <a:off x="-1724314" y="-753142"/>
            <a:ext cx="14841414" cy="8607604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1660788" y="1567257"/>
            <a:ext cx="8870423" cy="3723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Perfiles, Personas y Escenarios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4F815D-9AA1-D645-78CD-38B9FC5D5C8A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456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Perfiles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DFBD94-494B-E474-BD80-D26BD5A02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0" r="70816"/>
          <a:stretch/>
        </p:blipFill>
        <p:spPr>
          <a:xfrm>
            <a:off x="703581" y="2214722"/>
            <a:ext cx="4139277" cy="21619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90B67-0349-F693-84CE-C6A7E9D42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50" t="4330"/>
          <a:stretch/>
        </p:blipFill>
        <p:spPr>
          <a:xfrm>
            <a:off x="4742869" y="4483359"/>
            <a:ext cx="1920236" cy="21133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34ABDF-CD4C-1DE3-83B1-B31DE4AD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57" t="4330" r="20450"/>
          <a:stretch/>
        </p:blipFill>
        <p:spPr>
          <a:xfrm>
            <a:off x="4842858" y="2211178"/>
            <a:ext cx="3842794" cy="21619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DA69E9-CDFB-E18C-129D-521E1C22B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0" r="70816"/>
          <a:stretch/>
        </p:blipFill>
        <p:spPr>
          <a:xfrm>
            <a:off x="703581" y="4483360"/>
            <a:ext cx="4046152" cy="211331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115E873-A897-68F4-4E7F-CF01DF10F5CF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D6B8CB4-7D49-5E93-FD96-3D04B14F2C96}"/>
                  </a:ext>
                </a:extLst>
              </p14:cNvPr>
              <p14:cNvContentPartPr/>
              <p14:nvPr/>
            </p14:nvContentPartPr>
            <p14:xfrm>
              <a:off x="1564005" y="3363780"/>
              <a:ext cx="55800" cy="140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D6B8CB4-7D49-5E93-FD96-3D04B14F2C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5005" y="3355140"/>
                <a:ext cx="73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0E719E8-4FFB-6E05-55C0-9B92095E9F33}"/>
                  </a:ext>
                </a:extLst>
              </p14:cNvPr>
              <p14:cNvContentPartPr/>
              <p14:nvPr/>
            </p14:nvContentPartPr>
            <p14:xfrm>
              <a:off x="1536105" y="5603298"/>
              <a:ext cx="55800" cy="1404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0E719E8-4FFB-6E05-55C0-9B92095E9F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7105" y="5594658"/>
                <a:ext cx="7344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44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6" y="41241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Personas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C502E3-4643-6A1E-C1B8-EA8A1768D081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44C8280-61E8-E65E-915F-81BFF8C6E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0" y="1830684"/>
            <a:ext cx="8544448" cy="48062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D0D5EFD-59F3-6C49-2AFC-53AF5B697B7A}"/>
              </a:ext>
            </a:extLst>
          </p:cNvPr>
          <p:cNvSpPr/>
          <p:nvPr/>
        </p:nvSpPr>
        <p:spPr>
          <a:xfrm>
            <a:off x="2305050" y="2975610"/>
            <a:ext cx="41529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0F9E871-2157-445B-39C7-333C77A22BFA}"/>
              </a:ext>
            </a:extLst>
          </p:cNvPr>
          <p:cNvSpPr/>
          <p:nvPr/>
        </p:nvSpPr>
        <p:spPr>
          <a:xfrm>
            <a:off x="6014720" y="2518410"/>
            <a:ext cx="2804160" cy="103251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Roberto es un adulto retirado que solía vivir en la península de Yucatán. Durante su infancia y juventud practicó el maya muy de cerca, por lo que está bastante familiarizado con este idioma.</a:t>
            </a:r>
          </a:p>
        </p:txBody>
      </p:sp>
    </p:spTree>
    <p:extLst>
      <p:ext uri="{BB962C8B-B14F-4D97-AF65-F5344CB8AC3E}">
        <p14:creationId xmlns:p14="http://schemas.microsoft.com/office/powerpoint/2010/main" val="2879995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7165601" y="19644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6" y="41241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Personas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C502E3-4643-6A1E-C1B8-EA8A1768D081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44C8280-61E8-E65E-915F-81BFF8C6E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0" y="1830684"/>
            <a:ext cx="8544448" cy="48062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D0D5EFD-59F3-6C49-2AFC-53AF5B697B7A}"/>
              </a:ext>
            </a:extLst>
          </p:cNvPr>
          <p:cNvSpPr/>
          <p:nvPr/>
        </p:nvSpPr>
        <p:spPr>
          <a:xfrm>
            <a:off x="2305050" y="2975610"/>
            <a:ext cx="41529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0F9E871-2157-445B-39C7-333C77A22BFA}"/>
              </a:ext>
            </a:extLst>
          </p:cNvPr>
          <p:cNvSpPr/>
          <p:nvPr/>
        </p:nvSpPr>
        <p:spPr>
          <a:xfrm>
            <a:off x="6014720" y="2518410"/>
            <a:ext cx="2804160" cy="103251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Roberto es un adulto retirado que solía vivir en la península de Yucatán. Durante su infancia y juventud practicó el maya muy de cerca, por lo que está bastante familiarizado con este idioma.</a:t>
            </a:r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C831F9B-8683-7677-6D60-F111A863D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1" y="1830684"/>
            <a:ext cx="8544448" cy="48062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4FC082-1CA3-B78A-8628-6BFBDFC6E72B}"/>
              </a:ext>
            </a:extLst>
          </p:cNvPr>
          <p:cNvSpPr/>
          <p:nvPr/>
        </p:nvSpPr>
        <p:spPr>
          <a:xfrm>
            <a:off x="-3886349" y="20691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800" b="1" dirty="0">
              <a:latin typeface="Montserrat" pitchFamily="2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413406D-1333-63D3-F040-3DC669F31838}"/>
              </a:ext>
            </a:extLst>
          </p:cNvPr>
          <p:cNvSpPr/>
          <p:nvPr/>
        </p:nvSpPr>
        <p:spPr>
          <a:xfrm>
            <a:off x="12758350" y="4722484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48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84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30" y="-736121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6" y="41241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Escenarios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C502E3-4643-6A1E-C1B8-EA8A1768D081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4FC082-1CA3-B78A-8628-6BFBDFC6E72B}"/>
              </a:ext>
            </a:extLst>
          </p:cNvPr>
          <p:cNvSpPr/>
          <p:nvPr/>
        </p:nvSpPr>
        <p:spPr>
          <a:xfrm>
            <a:off x="0" y="1811234"/>
            <a:ext cx="12192000" cy="5046765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s-MX" sz="5400" dirty="0">
              <a:latin typeface="Lato" panose="020F0502020204030203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413406D-1333-63D3-F040-3DC669F31838}"/>
              </a:ext>
            </a:extLst>
          </p:cNvPr>
          <p:cNvSpPr/>
          <p:nvPr/>
        </p:nvSpPr>
        <p:spPr>
          <a:xfrm>
            <a:off x="13270540" y="1811233"/>
            <a:ext cx="12192000" cy="5046767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s-MX" sz="4800" b="1" dirty="0">
              <a:latin typeface="Montserrat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99AE70-B6FC-E6E6-7750-18451F08C98D}"/>
              </a:ext>
            </a:extLst>
          </p:cNvPr>
          <p:cNvSpPr txBox="1"/>
          <p:nvPr/>
        </p:nvSpPr>
        <p:spPr>
          <a:xfrm>
            <a:off x="578376" y="2377759"/>
            <a:ext cx="1083990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latin typeface="Montserrat" pitchFamily="2" charset="0"/>
              </a:rPr>
              <a:t>Roberto </a:t>
            </a:r>
            <a:r>
              <a:rPr lang="es-MX" sz="4400" b="1" dirty="0" err="1">
                <a:latin typeface="Montserrat" pitchFamily="2" charset="0"/>
              </a:rPr>
              <a:t>Puc</a:t>
            </a:r>
            <a:endParaRPr lang="es-MX" sz="4400" b="1" dirty="0">
              <a:latin typeface="Montserrat" pitchFamily="2" charset="0"/>
            </a:endParaRPr>
          </a:p>
          <a:p>
            <a:r>
              <a:rPr lang="es-MX" sz="2400" dirty="0">
                <a:latin typeface="Lato" panose="020F0502020204030203" pitchFamily="34" charset="0"/>
              </a:rPr>
              <a:t>Roberto quiere poder repasar y practicar lo que ya sabe de maya. Descubre que existe una aplicación y está interesado en usarla, especialmente porque puede ir a su ritmo en donde se encuentre. Al explorar la plataforma Tukanaj descubre que ofrece una variedad de ejercicios interactivos diseñados para el aprendizaje. Decide probar una de las lecciones para poner a prueba sus conocimientos.</a:t>
            </a:r>
          </a:p>
          <a:p>
            <a:r>
              <a:rPr lang="es-MX" sz="2400" dirty="0">
                <a:latin typeface="Lato" panose="020F0502020204030203" pitchFamily="34" charset="0"/>
              </a:rPr>
              <a:t>A medida que avanza, Roberto se sorprende al encontrar preguntas desafiantes. Al completar el ejercicio, se siente satisfecho y motivado para continuar reforzando sus conocimientos.</a:t>
            </a:r>
            <a:endParaRPr lang="es-MX" sz="4800" dirty="0">
              <a:latin typeface="Lato" panose="020F050202020403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4A0B96-2331-9135-742E-DF3ED7BF6AF1}"/>
              </a:ext>
            </a:extLst>
          </p:cNvPr>
          <p:cNvSpPr txBox="1"/>
          <p:nvPr/>
        </p:nvSpPr>
        <p:spPr>
          <a:xfrm>
            <a:off x="13524665" y="2334654"/>
            <a:ext cx="10839901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FFFFFF"/>
                </a:solidFill>
                <a:latin typeface="Montserrat" pitchFamily="2" charset="0"/>
              </a:rPr>
              <a:t>Diego Rosado</a:t>
            </a:r>
          </a:p>
          <a:p>
            <a:r>
              <a:rPr lang="es-MX" sz="2400" dirty="0">
                <a:solidFill>
                  <a:srgbClr val="FFFFFF"/>
                </a:solidFill>
                <a:latin typeface="Lato" panose="020F0502020204030203" pitchFamily="34" charset="0"/>
              </a:rPr>
              <a:t>Después de un largo día de trabajo, Diego regresa a su casa, cansado pero dispuesto a seguir aprendiendo. Decide dedicar unos minutos cada noche para practicar el idioma con la ayuda de Tukanaj. Antes de ir a dormir, saca su teléfono y abre la aplicación.  Selecciona un ejercicio corto y comienza a repasar algunas palabras y frases básicas del idioma. Aunque al principio se siente un poco inseguro, pronto empieza a recordar más el vocabulario a medida que avanza en los ejercicios. Diego se compromete a integrar el aprendizaje a su rutina diaria.</a:t>
            </a:r>
            <a:endParaRPr lang="es-MX" sz="48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9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6713593" y="-32160"/>
            <a:ext cx="11781940" cy="83302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48DE1C-754A-65F3-0C42-8E0EF5B8F8E4}"/>
              </a:ext>
            </a:extLst>
          </p:cNvPr>
          <p:cNvSpPr txBox="1"/>
          <p:nvPr/>
        </p:nvSpPr>
        <p:spPr>
          <a:xfrm>
            <a:off x="424421" y="3952628"/>
            <a:ext cx="723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Montserrat" pitchFamily="2" charset="0"/>
              </a:rPr>
              <a:t>Primera entrega del proyecto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668909" y="2349028"/>
            <a:ext cx="4257554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8800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96DF358-A189-DEB5-C7A4-EA6C86F93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63" t="14225" r="10547" b="21882"/>
          <a:stretch/>
        </p:blipFill>
        <p:spPr>
          <a:xfrm>
            <a:off x="929181" y="387740"/>
            <a:ext cx="3737010" cy="2374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E7A57E-ABBF-DE97-8FE1-47ABD15EA2AC}"/>
              </a:ext>
            </a:extLst>
          </p:cNvPr>
          <p:cNvSpPr txBox="1"/>
          <p:nvPr/>
        </p:nvSpPr>
        <p:spPr>
          <a:xfrm>
            <a:off x="527959" y="4561919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Lato" panose="020F0502020204030203" pitchFamily="34" charset="0"/>
              </a:rPr>
              <a:t>Reynaldo Couoh Martin</a:t>
            </a:r>
          </a:p>
          <a:p>
            <a:r>
              <a:rPr lang="es-MX" sz="2400" dirty="0">
                <a:latin typeface="Lato" panose="020F0502020204030203" pitchFamily="34" charset="0"/>
              </a:rPr>
              <a:t>Daniel Méndez Sierra</a:t>
            </a:r>
          </a:p>
          <a:p>
            <a:r>
              <a:rPr lang="es-MX" sz="2400" dirty="0">
                <a:latin typeface="Lato" panose="020F0502020204030203" pitchFamily="34" charset="0"/>
              </a:rPr>
              <a:t>Víctor Flores Juárez</a:t>
            </a:r>
          </a:p>
          <a:p>
            <a:r>
              <a:rPr lang="es-MX" sz="2400" dirty="0">
                <a:latin typeface="Lato" panose="020F0502020204030203" pitchFamily="34" charset="0"/>
              </a:rPr>
              <a:t>Marco </a:t>
            </a:r>
            <a:r>
              <a:rPr lang="es-MX" sz="2400" dirty="0" err="1">
                <a:latin typeface="Lato" panose="020F0502020204030203" pitchFamily="34" charset="0"/>
              </a:rPr>
              <a:t>Elias</a:t>
            </a:r>
            <a:r>
              <a:rPr lang="es-MX" sz="2400" dirty="0">
                <a:latin typeface="Lato" panose="020F0502020204030203" pitchFamily="34" charset="0"/>
              </a:rPr>
              <a:t> Aragón Serrano	</a:t>
            </a:r>
          </a:p>
          <a:p>
            <a:r>
              <a:rPr lang="es-MX" sz="2400" dirty="0">
                <a:latin typeface="Lato" panose="020F0502020204030203" pitchFamily="34" charset="0"/>
              </a:rPr>
              <a:t>Ángel Alberto González Lugo</a:t>
            </a:r>
          </a:p>
          <a:p>
            <a:endParaRPr lang="es-MX"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14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85641">
            <a:off x="-676151" y="-527392"/>
            <a:ext cx="13688554" cy="96782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6" y="41241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Escenarios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C502E3-4643-6A1E-C1B8-EA8A1768D081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4FC082-1CA3-B78A-8628-6BFBDFC6E72B}"/>
              </a:ext>
            </a:extLst>
          </p:cNvPr>
          <p:cNvSpPr/>
          <p:nvPr/>
        </p:nvSpPr>
        <p:spPr>
          <a:xfrm>
            <a:off x="-14677312" y="1811234"/>
            <a:ext cx="12192000" cy="5046765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s-MX" sz="5400" dirty="0">
              <a:latin typeface="Lato" panose="020F0502020204030203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413406D-1333-63D3-F040-3DC669F31838}"/>
              </a:ext>
            </a:extLst>
          </p:cNvPr>
          <p:cNvSpPr/>
          <p:nvPr/>
        </p:nvSpPr>
        <p:spPr>
          <a:xfrm>
            <a:off x="-164123" y="1811233"/>
            <a:ext cx="12379567" cy="5046767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s-MX" sz="4800" b="1" dirty="0">
              <a:latin typeface="Montserrat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99AE70-B6FC-E6E6-7750-18451F08C98D}"/>
              </a:ext>
            </a:extLst>
          </p:cNvPr>
          <p:cNvSpPr txBox="1"/>
          <p:nvPr/>
        </p:nvSpPr>
        <p:spPr>
          <a:xfrm>
            <a:off x="-14098936" y="2377759"/>
            <a:ext cx="1083990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latin typeface="Montserrat" pitchFamily="2" charset="0"/>
              </a:rPr>
              <a:t>Roberto </a:t>
            </a:r>
            <a:r>
              <a:rPr lang="es-MX" sz="4400" b="1" dirty="0" err="1">
                <a:latin typeface="Montserrat" pitchFamily="2" charset="0"/>
              </a:rPr>
              <a:t>Puc</a:t>
            </a:r>
            <a:endParaRPr lang="es-MX" sz="4400" b="1" dirty="0">
              <a:latin typeface="Montserrat" pitchFamily="2" charset="0"/>
            </a:endParaRPr>
          </a:p>
          <a:p>
            <a:r>
              <a:rPr lang="es-MX" sz="2400" dirty="0">
                <a:latin typeface="Lato" panose="020F0502020204030203" pitchFamily="34" charset="0"/>
              </a:rPr>
              <a:t>Roberto quiere poder repasar y practicar lo que ya sabe de maya. Descubre que existe una aplicación y está interesado en usarla, especialmente porque puede ir a su ritmo en donde se encuentre. Al explorar la plataforma Tukanaj descubre que ofrece una variedad de ejercicios interactivos diseñados para el aprendizaje. Decide probar una de las lecciones para poner a prueba sus conocimientos.</a:t>
            </a:r>
          </a:p>
          <a:p>
            <a:r>
              <a:rPr lang="es-MX" sz="2400" dirty="0">
                <a:latin typeface="Lato" panose="020F0502020204030203" pitchFamily="34" charset="0"/>
              </a:rPr>
              <a:t>A medida que avanza, Roberto se sorprende al encontrar preguntas desafiantes. Al completar el ejercicio, se siente satisfecho y motivado para continuar reforzando sus conocimientos.</a:t>
            </a:r>
            <a:endParaRPr lang="es-MX" sz="4800" dirty="0">
              <a:latin typeface="Lato" panose="020F050202020403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4A0B96-2331-9135-742E-DF3ED7BF6AF1}"/>
              </a:ext>
            </a:extLst>
          </p:cNvPr>
          <p:cNvSpPr txBox="1"/>
          <p:nvPr/>
        </p:nvSpPr>
        <p:spPr>
          <a:xfrm>
            <a:off x="277569" y="2334654"/>
            <a:ext cx="10839901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FFFFFF"/>
                </a:solidFill>
                <a:latin typeface="Montserrat" pitchFamily="2" charset="0"/>
              </a:rPr>
              <a:t>Diego Rosado</a:t>
            </a:r>
          </a:p>
          <a:p>
            <a:r>
              <a:rPr lang="es-MX" sz="2400" dirty="0">
                <a:solidFill>
                  <a:srgbClr val="FFFFFF"/>
                </a:solidFill>
                <a:latin typeface="Lato" panose="020F0502020204030203" pitchFamily="34" charset="0"/>
              </a:rPr>
              <a:t>Después de un largo día de trabajo, Diego regresa a su casa, cansado pero dispuesto a seguir aprendiendo. Decide dedicar unos minutos cada noche para practicar el idioma con la ayuda de Tukanaj. Antes de ir a dormir, saca su teléfono y abre la aplicación.  Selecciona un ejercicio corto y comienza a repasar algunas palabras y frases básicas del idioma. Aunque al principio se siente un poco inseguro, pronto empieza a recordar más el vocabulario a medida que avanza en los ejercicios. Diego se compromete a integrar el aprendizaje a su rutina diaria.</a:t>
            </a:r>
            <a:endParaRPr lang="es-MX" sz="4800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99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2" y="0"/>
            <a:ext cx="12601273" cy="89095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47337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Referencias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7727A23-A574-2C26-3959-60F6A3D6B7F5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0CBDFA-F627-C4F2-DD21-1BF6845C774E}"/>
              </a:ext>
            </a:extLst>
          </p:cNvPr>
          <p:cNvSpPr txBox="1"/>
          <p:nvPr/>
        </p:nvSpPr>
        <p:spPr>
          <a:xfrm>
            <a:off x="578377" y="1979885"/>
            <a:ext cx="7936522" cy="4665380"/>
          </a:xfrm>
          <a:prstGeom prst="rect">
            <a:avLst/>
          </a:prstGeom>
          <a:solidFill>
            <a:srgbClr val="F7EED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Ilovepm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(2022, 5 abril). La lengua maya se vuelve Patrimonio Cultural Intangible - ILOVEPM. ILOVEPM. </a:t>
            </a:r>
            <a:r>
              <a:rPr lang="es-MX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https://ilovepm.com/la-lengua-maya-se-vuelve-patrimonio-cultural-intangible/#:~:text=La%20importancia%20de%20preservar%20la,m%C3%A1s%20importantes%20del%20sureste%20mexicano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Ducens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U. (2023, 5 octubre). La importancia de conservar la lengua y cultura maya. Universidad </a:t>
            </a: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Ducens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https://universidadducens.edu.mx/blog/la-importancia-de-conservar-la-lengua-maya/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Paz, R. Quiñones, A. (2021) Península. Vol16 no.2. Disponible en: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Preámbulo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Evolución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económica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del turismo en Yucatán 2006-2018 (scielo.org.mx)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Secretaría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Desarrollo Social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Quintana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Roo (2010).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Preservación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cultura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lengua maya. Disponible en: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Quintanaroo-diagnostico-lengua-cultura-maya-2010.pdf (coneval.org.mx)</a:t>
            </a:r>
            <a:endParaRPr lang="es-MX" dirty="0">
              <a:latin typeface="Lato" panose="020F050202020403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F19636C-8F17-5789-2DED-E97DEA50F0BD}"/>
              </a:ext>
            </a:extLst>
          </p:cNvPr>
          <p:cNvSpPr txBox="1">
            <a:spLocks/>
          </p:cNvSpPr>
          <p:nvPr/>
        </p:nvSpPr>
        <p:spPr>
          <a:xfrm>
            <a:off x="3967223" y="-3412048"/>
            <a:ext cx="4257554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88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063780B-EDC6-1A3B-D4D3-B7E37B482B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763" t="14225" r="10547" b="21882"/>
          <a:stretch/>
        </p:blipFill>
        <p:spPr>
          <a:xfrm>
            <a:off x="4227495" y="-5301160"/>
            <a:ext cx="3737010" cy="237483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823F232-247D-DCBD-809C-1D805D058632}"/>
              </a:ext>
            </a:extLst>
          </p:cNvPr>
          <p:cNvSpPr txBox="1">
            <a:spLocks/>
          </p:cNvSpPr>
          <p:nvPr/>
        </p:nvSpPr>
        <p:spPr>
          <a:xfrm>
            <a:off x="3249704" y="-1943677"/>
            <a:ext cx="5692592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b="1" dirty="0">
                <a:solidFill>
                  <a:srgbClr val="008DDA"/>
                </a:solidFill>
                <a:latin typeface="Montserrat" pitchFamily="2" charset="0"/>
                <a:cs typeface="Fredoka" pitchFamily="2" charset="-79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23347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2" y="0"/>
            <a:ext cx="12601273" cy="89095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78377" y="8046486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Referencias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7727A23-A574-2C26-3959-60F6A3D6B7F5}"/>
              </a:ext>
            </a:extLst>
          </p:cNvPr>
          <p:cNvSpPr txBox="1">
            <a:spLocks/>
          </p:cNvSpPr>
          <p:nvPr/>
        </p:nvSpPr>
        <p:spPr>
          <a:xfrm>
            <a:off x="10474890" y="9870438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0CBDFA-F627-C4F2-DD21-1BF6845C774E}"/>
              </a:ext>
            </a:extLst>
          </p:cNvPr>
          <p:cNvSpPr txBox="1"/>
          <p:nvPr/>
        </p:nvSpPr>
        <p:spPr>
          <a:xfrm>
            <a:off x="578377" y="9552995"/>
            <a:ext cx="7936522" cy="4665380"/>
          </a:xfrm>
          <a:prstGeom prst="rect">
            <a:avLst/>
          </a:prstGeom>
          <a:solidFill>
            <a:srgbClr val="F7EED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Ilovepm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(2022, 5 abril). La lengua maya se vuelve Patrimonio Cultural Intangible - ILOVEPM. ILOVEPM. </a:t>
            </a:r>
            <a:r>
              <a:rPr lang="es-MX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https://ilovepm.com/la-lengua-maya-se-vuelve-patrimonio-cultural-intangible/#:~:text=La%20importancia%20de%20preservar%20la,m%C3%A1s%20importantes%20del%20sureste%20mexicano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Ducens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U. (2023, 5 octubre). La importancia de conservar la lengua y cultura maya. Universidad </a:t>
            </a:r>
            <a:r>
              <a:rPr lang="es-MX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Ducens</a:t>
            </a: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https://universidadducens.edu.mx/blog/la-importancia-de-conservar-la-lengua-maya/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s-MX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Paz, R. Quiñones, A. (2021) Península. Vol16 no.2. Disponible en: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Preámbulo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Evolución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sz="1800" u="sng" dirty="0" err="1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económica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del turismo en Yucatán 2006-2018 (scielo.org.mx)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Secretaría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Desarrollo Social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Quintana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Roo (2010).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Preservación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80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cultura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lengua maya. Disponible en: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Quintanaroo-diagnostico-lengua-cultura-maya-2010.pdf (coneval.org.mx)</a:t>
            </a:r>
            <a:endParaRPr lang="es-MX" dirty="0">
              <a:latin typeface="Lato" panose="020F050202020403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F19636C-8F17-5789-2DED-E97DEA50F0BD}"/>
              </a:ext>
            </a:extLst>
          </p:cNvPr>
          <p:cNvSpPr txBox="1">
            <a:spLocks/>
          </p:cNvSpPr>
          <p:nvPr/>
        </p:nvSpPr>
        <p:spPr>
          <a:xfrm>
            <a:off x="3967223" y="2801186"/>
            <a:ext cx="4257554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88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063780B-EDC6-1A3B-D4D3-B7E37B482B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763" t="14225" r="10547" b="21882"/>
          <a:stretch/>
        </p:blipFill>
        <p:spPr>
          <a:xfrm>
            <a:off x="4227495" y="912074"/>
            <a:ext cx="3737010" cy="237483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823F232-247D-DCBD-809C-1D805D058632}"/>
              </a:ext>
            </a:extLst>
          </p:cNvPr>
          <p:cNvSpPr txBox="1">
            <a:spLocks/>
          </p:cNvSpPr>
          <p:nvPr/>
        </p:nvSpPr>
        <p:spPr>
          <a:xfrm>
            <a:off x="3249704" y="4269557"/>
            <a:ext cx="5692592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b="1" dirty="0">
                <a:solidFill>
                  <a:srgbClr val="008DDA"/>
                </a:solidFill>
                <a:latin typeface="Montserrat" pitchFamily="2" charset="0"/>
                <a:cs typeface="Fredoka" pitchFamily="2" charset="-79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808205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A429F60-E1A4-EE49-848A-945F02794CF9}"/>
              </a:ext>
            </a:extLst>
          </p:cNvPr>
          <p:cNvSpPr txBox="1">
            <a:spLocks/>
          </p:cNvSpPr>
          <p:nvPr/>
        </p:nvSpPr>
        <p:spPr>
          <a:xfrm>
            <a:off x="3967223" y="2824632"/>
            <a:ext cx="4257554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88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45D1E55-0383-1382-5052-A67EEF5B6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763" t="14225" r="10547" b="21882"/>
          <a:stretch/>
        </p:blipFill>
        <p:spPr>
          <a:xfrm>
            <a:off x="4227495" y="935520"/>
            <a:ext cx="3737010" cy="23748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20775B-4097-93C9-8B47-6863E049CDA7}"/>
              </a:ext>
            </a:extLst>
          </p:cNvPr>
          <p:cNvSpPr txBox="1">
            <a:spLocks/>
          </p:cNvSpPr>
          <p:nvPr/>
        </p:nvSpPr>
        <p:spPr>
          <a:xfrm>
            <a:off x="3249704" y="4293003"/>
            <a:ext cx="5692592" cy="1812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b="1" dirty="0">
                <a:solidFill>
                  <a:srgbClr val="008DDA"/>
                </a:solidFill>
                <a:latin typeface="Montserrat" pitchFamily="2" charset="0"/>
                <a:cs typeface="Fredoka" pitchFamily="2" charset="-79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403685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5637314" y="703384"/>
            <a:ext cx="6432766" cy="5767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008DDA"/>
                </a:solidFill>
                <a:latin typeface="Madimi One" pitchFamily="2" charset="0"/>
                <a:cs typeface="Fredoka"/>
              </a:rPr>
              <a:t>Descripción de la aplicación</a:t>
            </a:r>
            <a:endParaRPr lang="es-MX" sz="4800" dirty="0">
              <a:solidFill>
                <a:srgbClr val="008DDA"/>
              </a:solidFill>
              <a:latin typeface="Montserrat" panose="00000500000000000000" pitchFamily="2" charset="0"/>
              <a:cs typeface="Fredoka"/>
            </a:endParaRPr>
          </a:p>
          <a:p>
            <a:br>
              <a:rPr lang="es-MX" sz="4800" dirty="0">
                <a:solidFill>
                  <a:srgbClr val="008DDA"/>
                </a:solidFill>
                <a:latin typeface="Montserrat" panose="00000500000000000000" pitchFamily="2" charset="0"/>
                <a:cs typeface="Fredoka"/>
              </a:rPr>
            </a:br>
            <a:r>
              <a:rPr lang="es-MX" sz="2800" b="1" dirty="0" err="1">
                <a:solidFill>
                  <a:srgbClr val="008DDA"/>
                </a:solidFill>
                <a:latin typeface="Montserrat" panose="00000500000000000000" pitchFamily="2" charset="0"/>
                <a:cs typeface="Fredoka"/>
              </a:rPr>
              <a:t>Tukanaj</a:t>
            </a:r>
            <a:r>
              <a:rPr lang="es-MX" sz="2800" dirty="0">
                <a:solidFill>
                  <a:srgbClr val="008DDA"/>
                </a:solidFill>
                <a:latin typeface="Montserrat" panose="00000500000000000000" pitchFamily="2" charset="0"/>
                <a:cs typeface="Fredoka"/>
              </a:rPr>
              <a:t> es una herramienta que busca proteger y fomentar el aprendizaje del idioma maya mediante ejercicios interactivos y divertidos.</a:t>
            </a:r>
            <a:endParaRPr lang="es-MX" sz="4800" dirty="0">
              <a:solidFill>
                <a:srgbClr val="008DDA"/>
              </a:solidFill>
              <a:latin typeface="Montserrat" panose="00000500000000000000" pitchFamily="2" charset="0"/>
              <a:cs typeface="Fredoka"/>
            </a:endParaRPr>
          </a:p>
        </p:txBody>
      </p:sp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-1345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21D2354-C495-E723-4858-D4D9E1F75B0B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6494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1308835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165725" y="293238"/>
            <a:ext cx="6432766" cy="6513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Justificación de la aplicación</a:t>
            </a:r>
            <a:endParaRPr lang="es-MX" sz="8800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  <a:p>
            <a:endParaRPr lang="es-MX" sz="4400" b="1" dirty="0">
              <a:solidFill>
                <a:srgbClr val="008DDA"/>
              </a:solidFill>
              <a:latin typeface="Montserrat" panose="00000500000000000000" pitchFamily="2" charset="0"/>
              <a:cs typeface="Fredoka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El maya es la segunda lengua indígena más hablada en México. A pesar de esto, diversos autores han destacado que poco a poco este idioma se está perdiendo.</a:t>
            </a:r>
          </a:p>
          <a:p>
            <a:pPr algn="l">
              <a:lnSpc>
                <a:spcPct val="150000"/>
              </a:lnSpc>
            </a:pPr>
            <a:endParaRPr lang="es-MX" sz="1400" dirty="0">
              <a:latin typeface="Lato" panose="020F0502020204030203" pitchFamily="34" charset="0"/>
              <a:cs typeface="Fredoka" pitchFamily="2" charset="-79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Según el lingüista </a:t>
            </a:r>
            <a:r>
              <a:rPr lang="es-MX" sz="1400" i="1" dirty="0">
                <a:latin typeface="Lato" panose="020F0502020204030203" pitchFamily="34" charset="0"/>
                <a:cs typeface="Fredoka" pitchFamily="2" charset="-79"/>
              </a:rPr>
              <a:t>Alejandro May Hernández</a:t>
            </a: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, la pérdida de la lengua maya representa una “amenaza para la diversidad cultural de Mesoamérica”.</a:t>
            </a:r>
          </a:p>
          <a:p>
            <a:pPr algn="l">
              <a:lnSpc>
                <a:spcPct val="150000"/>
              </a:lnSpc>
            </a:pPr>
            <a:endParaRPr lang="es-MX" sz="1400" dirty="0">
              <a:latin typeface="Lato" panose="020F0502020204030203" pitchFamily="34" charset="0"/>
              <a:cs typeface="Fredoka" pitchFamily="2" charset="-79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La lengua maya no solo es un medio de comunicación, sino un portador de conocimientos ancestrales y una manifestación de la identidad cultural de las comunidades maya.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400" dirty="0">
              <a:latin typeface="Lato" panose="020F0502020204030203" pitchFamily="34" charset="0"/>
              <a:cs typeface="Fredoka" pitchFamily="2" charset="-79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La </a:t>
            </a:r>
            <a:r>
              <a:rPr lang="es-MX" sz="1400" i="1" dirty="0">
                <a:latin typeface="Lato" panose="020F0502020204030203" pitchFamily="34" charset="0"/>
                <a:cs typeface="Fredoka" pitchFamily="2" charset="-79"/>
              </a:rPr>
              <a:t>Dra. María Elena Martínez-Torres</a:t>
            </a:r>
            <a:r>
              <a:rPr lang="es-MX" sz="1400" dirty="0">
                <a:latin typeface="Lato" panose="020F0502020204030203" pitchFamily="34" charset="0"/>
                <a:cs typeface="Fredoka" pitchFamily="2" charset="-79"/>
              </a:rPr>
              <a:t>, enfatiza que “</a:t>
            </a:r>
            <a:r>
              <a:rPr lang="es-ES" sz="1400" dirty="0">
                <a:latin typeface="Lato" panose="020F0502020204030203" pitchFamily="34" charset="0"/>
                <a:cs typeface="Fredoka" pitchFamily="2" charset="-79"/>
              </a:rPr>
              <a:t>la preservación de la lengua maya es un acto de justicia hacia las comunidades indígenas y una forma de reconocer y valorar su historia y su legado”</a:t>
            </a:r>
            <a:endParaRPr lang="es-MX" sz="1400" dirty="0">
              <a:latin typeface="Lato" panose="020F0502020204030203" pitchFamily="34" charset="0"/>
              <a:cs typeface="Fredoka" pitchFamily="2" charset="-79"/>
            </a:endParaRPr>
          </a:p>
          <a:p>
            <a:endParaRPr lang="es-MX" sz="5200" b="1" dirty="0">
              <a:solidFill>
                <a:srgbClr val="008DDA"/>
              </a:solidFill>
              <a:latin typeface="Montserrat" panose="00000500000000000000" pitchFamily="2" charset="0"/>
              <a:cs typeface="Fredoka" pitchFamily="2" charset="-79"/>
            </a:endParaRPr>
          </a:p>
        </p:txBody>
      </p:sp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6720840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EA8C24D-30E0-1668-5305-B47D5667AD8F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387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14119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3534194" y="281862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Funcionalidad de la aplicación</a:t>
            </a:r>
          </a:p>
        </p:txBody>
      </p:sp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12832080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014C13-4C74-AE1B-5BC5-8681A3DAACEC}"/>
              </a:ext>
            </a:extLst>
          </p:cNvPr>
          <p:cNvSpPr/>
          <p:nvPr/>
        </p:nvSpPr>
        <p:spPr>
          <a:xfrm>
            <a:off x="28194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92274E5-8A06-B5C4-64A4-E9B200FE0B14}"/>
              </a:ext>
            </a:extLst>
          </p:cNvPr>
          <p:cNvSpPr/>
          <p:nvPr/>
        </p:nvSpPr>
        <p:spPr>
          <a:xfrm>
            <a:off x="70872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03B5934-DAED-CFA9-50C2-B5A1D40703A6}"/>
              </a:ext>
            </a:extLst>
          </p:cNvPr>
          <p:cNvSpPr/>
          <p:nvPr/>
        </p:nvSpPr>
        <p:spPr>
          <a:xfrm>
            <a:off x="28194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1F8864-004A-2C09-68E4-13D25A1F81AF}"/>
              </a:ext>
            </a:extLst>
          </p:cNvPr>
          <p:cNvSpPr/>
          <p:nvPr/>
        </p:nvSpPr>
        <p:spPr>
          <a:xfrm>
            <a:off x="70872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3E9F3D-B428-1E0E-CD8D-22309C1B2F18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3DD0C5-5228-EA21-8965-9267EF2DC343}"/>
              </a:ext>
            </a:extLst>
          </p:cNvPr>
          <p:cNvSpPr/>
          <p:nvPr/>
        </p:nvSpPr>
        <p:spPr>
          <a:xfrm>
            <a:off x="376003" y="7616985"/>
            <a:ext cx="6316382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3200" b="1" dirty="0">
              <a:latin typeface="Lato" panose="020F0502020204030203" pitchFamily="34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Lecciones</a:t>
            </a:r>
            <a:endParaRPr lang="es-MX" sz="2000" b="1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Empezar lección: La aplicación permitirá empezar una lección que contiene ejercicios de Escucha y Escritura.</a:t>
            </a:r>
          </a:p>
          <a:p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Desactivar ejercicios de audio: Si se presenta un ejercicio que contenga audio, la aplicación permitirá no saltarlo y no seguir mostrando ejercicios hasta terminar la lección.</a:t>
            </a:r>
            <a:br>
              <a:rPr lang="es-MX" sz="2000" dirty="0">
                <a:latin typeface="Lato" panose="020F0502020204030203" pitchFamily="34" charset="0"/>
              </a:rPr>
            </a:br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Salir de la lección: La aplicación permitirá salir de la lección en cualquier momento.</a:t>
            </a:r>
          </a:p>
          <a:p>
            <a:endParaRPr lang="es-MX" sz="2000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Ver lecciones: La aplicación mostrará el tema de las lecciones.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4E25EF4-EB15-AD67-0218-9D181E62A4B9}"/>
              </a:ext>
            </a:extLst>
          </p:cNvPr>
          <p:cNvSpPr/>
          <p:nvPr/>
        </p:nvSpPr>
        <p:spPr>
          <a:xfrm>
            <a:off x="6692385" y="7616985"/>
            <a:ext cx="5875618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6600" b="1" dirty="0">
              <a:latin typeface="Montserrat" pitchFamily="2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Observar</a:t>
            </a:r>
            <a:endParaRPr lang="es-MX" sz="9600" b="1" dirty="0">
              <a:latin typeface="Montserrat" pitchFamily="2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Observar cómo se escribe en maya: La aplicación mostrará cómo se dice en maya una palabra en español.</a:t>
            </a:r>
          </a:p>
          <a:p>
            <a:pPr algn="ctr"/>
            <a:endParaRPr lang="es-MX" sz="2000" dirty="0">
              <a:latin typeface="Lato" panose="020F0502020204030203" pitchFamily="34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Ejercicio de unir: Consiste en unir las palabras en maya con su traducción al español o viceversa.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31C765-3142-9C64-9162-33B194BD3969}"/>
              </a:ext>
            </a:extLst>
          </p:cNvPr>
          <p:cNvSpPr/>
          <p:nvPr/>
        </p:nvSpPr>
        <p:spPr>
          <a:xfrm>
            <a:off x="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503FB2C-B826-3B04-0AE4-59F1892E0851}"/>
              </a:ext>
            </a:extLst>
          </p:cNvPr>
          <p:cNvSpPr/>
          <p:nvPr/>
        </p:nvSpPr>
        <p:spPr>
          <a:xfrm>
            <a:off x="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escribir: </a:t>
            </a:r>
            <a:r>
              <a:rPr lang="es-MX" sz="1600" dirty="0">
                <a:latin typeface="Montserrat" pitchFamily="2" charset="0"/>
              </a:rPr>
              <a:t>Consiste en escribir en maya la palabra mostrada en español.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traducir: </a:t>
            </a:r>
            <a:r>
              <a:rPr lang="es-MX" sz="1600" dirty="0">
                <a:latin typeface="Montserrat" pitchFamily="2" charset="0"/>
              </a:rPr>
              <a:t>Consiste en escribir en español la palabra mostrada en maya.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4E69665-DBDB-3B89-DFDE-49EDB0965648}"/>
              </a:ext>
            </a:extLst>
          </p:cNvPr>
          <p:cNvSpPr/>
          <p:nvPr/>
        </p:nvSpPr>
        <p:spPr>
          <a:xfrm>
            <a:off x="609600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159AC30-79A3-1627-0F4D-6A42149BD298}"/>
              </a:ext>
            </a:extLst>
          </p:cNvPr>
          <p:cNvSpPr/>
          <p:nvPr/>
        </p:nvSpPr>
        <p:spPr>
          <a:xfrm>
            <a:off x="609600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Pronunciación: </a:t>
            </a:r>
            <a:r>
              <a:rPr lang="es-MX" sz="1600" dirty="0">
                <a:latin typeface="Montserrat" pitchFamily="2" charset="0"/>
              </a:rPr>
              <a:t>La aplicación reproducirá la forma de decir cierta palabra u oración cuando esta sea seleccionada.</a:t>
            </a:r>
            <a:br>
              <a:rPr lang="es-MX" sz="1600" dirty="0">
                <a:latin typeface="Montserrat" pitchFamily="2" charset="0"/>
              </a:rPr>
            </a:br>
            <a:br>
              <a:rPr lang="es-MX" sz="1600" dirty="0">
                <a:latin typeface="Montserrat" pitchFamily="2" charset="0"/>
              </a:rPr>
            </a:br>
            <a:r>
              <a:rPr lang="es-MX" sz="1600" b="1" dirty="0">
                <a:latin typeface="Montserrat" pitchFamily="2" charset="0"/>
              </a:rPr>
              <a:t>Ejercicio de escuchar y seleccionar: </a:t>
            </a:r>
            <a:r>
              <a:rPr lang="es-MX" sz="1600" dirty="0">
                <a:latin typeface="Montserrat" pitchFamily="2" charset="0"/>
              </a:rPr>
              <a:t>Consiste en seleccionar de una lista de palabras en maya la opción correcta de lo que se dice en un audio maya.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escribir: </a:t>
            </a:r>
            <a:r>
              <a:rPr lang="es-MX" sz="1600" dirty="0">
                <a:latin typeface="Montserrat" pitchFamily="2" charset="0"/>
              </a:rPr>
              <a:t>Consiste en escribir en maya lo que se dice en un audio (en maya).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traducir: </a:t>
            </a:r>
            <a:r>
              <a:rPr lang="es-MX" sz="1600" dirty="0">
                <a:latin typeface="Montserrat" pitchFamily="2" charset="0"/>
              </a:rPr>
              <a:t>Consiste en escribir en español lo que se dice en un audio (en maya).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A70133C-E444-7771-38CC-6794CE6A0E15}"/>
              </a:ext>
            </a:extLst>
          </p:cNvPr>
          <p:cNvSpPr txBox="1">
            <a:spLocks/>
          </p:cNvSpPr>
          <p:nvPr/>
        </p:nvSpPr>
        <p:spPr>
          <a:xfrm>
            <a:off x="10474890" y="-3339648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225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141199" y="-1662839"/>
            <a:ext cx="11781940" cy="8330241"/>
          </a:xfrm>
          <a:prstGeom prst="rect">
            <a:avLst/>
          </a:prstGeom>
        </p:spPr>
      </p:pic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12832080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014C13-4C74-AE1B-5BC5-8681A3DAACEC}"/>
              </a:ext>
            </a:extLst>
          </p:cNvPr>
          <p:cNvSpPr/>
          <p:nvPr/>
        </p:nvSpPr>
        <p:spPr>
          <a:xfrm>
            <a:off x="28194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92274E5-8A06-B5C4-64A4-E9B200FE0B14}"/>
              </a:ext>
            </a:extLst>
          </p:cNvPr>
          <p:cNvSpPr/>
          <p:nvPr/>
        </p:nvSpPr>
        <p:spPr>
          <a:xfrm>
            <a:off x="70872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03B5934-DAED-CFA9-50C2-B5A1D40703A6}"/>
              </a:ext>
            </a:extLst>
          </p:cNvPr>
          <p:cNvSpPr/>
          <p:nvPr/>
        </p:nvSpPr>
        <p:spPr>
          <a:xfrm>
            <a:off x="28194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1F8864-004A-2C09-68E4-13D25A1F81AF}"/>
              </a:ext>
            </a:extLst>
          </p:cNvPr>
          <p:cNvSpPr/>
          <p:nvPr/>
        </p:nvSpPr>
        <p:spPr>
          <a:xfrm>
            <a:off x="70872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3E9F3D-B428-1E0E-CD8D-22309C1B2F18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3DD0C5-5228-EA21-8965-9267EF2DC343}"/>
              </a:ext>
            </a:extLst>
          </p:cNvPr>
          <p:cNvSpPr/>
          <p:nvPr/>
        </p:nvSpPr>
        <p:spPr>
          <a:xfrm>
            <a:off x="0" y="0"/>
            <a:ext cx="6316382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3200" b="1" dirty="0">
              <a:latin typeface="Lato" panose="020F0502020204030203" pitchFamily="34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Lecciones</a:t>
            </a:r>
            <a:endParaRPr lang="es-MX" sz="2000" b="1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Empezar lección: La aplicación permitirá empezar una lección que contiene ejercicios de Escucha y Escritura.</a:t>
            </a:r>
          </a:p>
          <a:p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Desactivar ejercicios de audio: Si se presenta un ejercicio que contenga audio, la aplicación permitirá no saltarlo y no seguir mostrando ejercicios hasta terminar la lección.</a:t>
            </a:r>
            <a:br>
              <a:rPr lang="es-MX" sz="2000" dirty="0">
                <a:latin typeface="Lato" panose="020F0502020204030203" pitchFamily="34" charset="0"/>
              </a:rPr>
            </a:br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Salir de la lección: La aplicación permitirá salir de la lección en cualquier momento.</a:t>
            </a:r>
          </a:p>
          <a:p>
            <a:endParaRPr lang="es-MX" sz="2000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Ver lecciones: La aplicación mostrará el tema de las lecciones.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4E25EF4-EB15-AD67-0218-9D181E62A4B9}"/>
              </a:ext>
            </a:extLst>
          </p:cNvPr>
          <p:cNvSpPr/>
          <p:nvPr/>
        </p:nvSpPr>
        <p:spPr>
          <a:xfrm>
            <a:off x="6316382" y="0"/>
            <a:ext cx="5875618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6600" b="1" dirty="0">
              <a:latin typeface="Montserrat" pitchFamily="2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Observar</a:t>
            </a:r>
            <a:endParaRPr lang="es-MX" sz="9600" b="1" dirty="0">
              <a:latin typeface="Montserrat" pitchFamily="2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Observar cómo se escribe en maya: La aplicación mostrará cómo se dice en maya una palabra en español.</a:t>
            </a:r>
          </a:p>
          <a:p>
            <a:pPr algn="ctr"/>
            <a:endParaRPr lang="es-MX" sz="2000" dirty="0">
              <a:latin typeface="Lato" panose="020F0502020204030203" pitchFamily="34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Ejercicio de unir: Consiste en unir las palabras en maya con su traducción al español o viceversa.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31C765-3142-9C64-9162-33B194BD3969}"/>
              </a:ext>
            </a:extLst>
          </p:cNvPr>
          <p:cNvSpPr/>
          <p:nvPr/>
        </p:nvSpPr>
        <p:spPr>
          <a:xfrm>
            <a:off x="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503FB2C-B826-3B04-0AE4-59F1892E0851}"/>
              </a:ext>
            </a:extLst>
          </p:cNvPr>
          <p:cNvSpPr/>
          <p:nvPr/>
        </p:nvSpPr>
        <p:spPr>
          <a:xfrm>
            <a:off x="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escribir: </a:t>
            </a:r>
            <a:r>
              <a:rPr lang="es-MX" sz="1600" dirty="0">
                <a:latin typeface="Montserrat" pitchFamily="2" charset="0"/>
              </a:rPr>
              <a:t>Consiste en escribir en maya la palabra mostrada en español.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traducir: </a:t>
            </a:r>
            <a:r>
              <a:rPr lang="es-MX" sz="1600" dirty="0">
                <a:latin typeface="Montserrat" pitchFamily="2" charset="0"/>
              </a:rPr>
              <a:t>Consiste en escribir en español la palabra mostrada en maya.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4E69665-DBDB-3B89-DFDE-49EDB0965648}"/>
              </a:ext>
            </a:extLst>
          </p:cNvPr>
          <p:cNvSpPr/>
          <p:nvPr/>
        </p:nvSpPr>
        <p:spPr>
          <a:xfrm>
            <a:off x="609600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159AC30-79A3-1627-0F4D-6A42149BD298}"/>
              </a:ext>
            </a:extLst>
          </p:cNvPr>
          <p:cNvSpPr/>
          <p:nvPr/>
        </p:nvSpPr>
        <p:spPr>
          <a:xfrm>
            <a:off x="6096000" y="-9552488"/>
            <a:ext cx="6096000" cy="6858000"/>
          </a:xfrm>
          <a:prstGeom prst="roundRect">
            <a:avLst>
              <a:gd name="adj" fmla="val 0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Pronunciación: </a:t>
            </a:r>
            <a:r>
              <a:rPr lang="es-MX" sz="1600" dirty="0">
                <a:latin typeface="Montserrat" pitchFamily="2" charset="0"/>
              </a:rPr>
              <a:t>La aplicación reproducirá la forma de decir cierta palabra u oración cuando esta sea seleccionada.</a:t>
            </a:r>
            <a:br>
              <a:rPr lang="es-MX" sz="1600" dirty="0">
                <a:latin typeface="Montserrat" pitchFamily="2" charset="0"/>
              </a:rPr>
            </a:br>
            <a:br>
              <a:rPr lang="es-MX" sz="1600" dirty="0">
                <a:latin typeface="Montserrat" pitchFamily="2" charset="0"/>
              </a:rPr>
            </a:br>
            <a:r>
              <a:rPr lang="es-MX" sz="1600" b="1" dirty="0">
                <a:latin typeface="Montserrat" pitchFamily="2" charset="0"/>
              </a:rPr>
              <a:t>Ejercicio de escuchar y seleccionar: </a:t>
            </a:r>
            <a:r>
              <a:rPr lang="es-MX" sz="1600" dirty="0">
                <a:latin typeface="Montserrat" pitchFamily="2" charset="0"/>
              </a:rPr>
              <a:t>Consiste en seleccionar de una lista de palabras en maya la opción correcta de lo que se dice en un audio maya.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escribir: </a:t>
            </a:r>
            <a:r>
              <a:rPr lang="es-MX" sz="1600" dirty="0">
                <a:latin typeface="Montserrat" pitchFamily="2" charset="0"/>
              </a:rPr>
              <a:t>Consiste en escribir en maya lo que se dice en un audio (en maya).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traducir: </a:t>
            </a:r>
            <a:r>
              <a:rPr lang="es-MX" sz="1600" dirty="0">
                <a:latin typeface="Montserrat" pitchFamily="2" charset="0"/>
              </a:rPr>
              <a:t>Consiste en escribir en español lo que se dice en un audio (en maya).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A70133C-E444-7771-38CC-6794CE6A0E15}"/>
              </a:ext>
            </a:extLst>
          </p:cNvPr>
          <p:cNvSpPr txBox="1">
            <a:spLocks/>
          </p:cNvSpPr>
          <p:nvPr/>
        </p:nvSpPr>
        <p:spPr>
          <a:xfrm>
            <a:off x="10474890" y="-3339648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6FB20C-CBA9-11BB-DF8D-BE90E6F21CB8}"/>
              </a:ext>
            </a:extLst>
          </p:cNvPr>
          <p:cNvSpPr txBox="1">
            <a:spLocks/>
          </p:cNvSpPr>
          <p:nvPr/>
        </p:nvSpPr>
        <p:spPr>
          <a:xfrm>
            <a:off x="10431780" y="6249709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8107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14119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3534194" y="281862"/>
            <a:ext cx="6432766" cy="1812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8DDA"/>
                </a:solidFill>
                <a:latin typeface="Montserrat" panose="00000500000000000000" pitchFamily="2" charset="0"/>
                <a:cs typeface="Fredoka" pitchFamily="2" charset="-79"/>
              </a:rPr>
              <a:t>Funcionalidad de la aplicación</a:t>
            </a:r>
          </a:p>
        </p:txBody>
      </p:sp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12832080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014C13-4C74-AE1B-5BC5-8681A3DAACEC}"/>
              </a:ext>
            </a:extLst>
          </p:cNvPr>
          <p:cNvSpPr/>
          <p:nvPr/>
        </p:nvSpPr>
        <p:spPr>
          <a:xfrm>
            <a:off x="28194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92274E5-8A06-B5C4-64A4-E9B200FE0B14}"/>
              </a:ext>
            </a:extLst>
          </p:cNvPr>
          <p:cNvSpPr/>
          <p:nvPr/>
        </p:nvSpPr>
        <p:spPr>
          <a:xfrm>
            <a:off x="7087200" y="2331720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03B5934-DAED-CFA9-50C2-B5A1D40703A6}"/>
              </a:ext>
            </a:extLst>
          </p:cNvPr>
          <p:cNvSpPr/>
          <p:nvPr/>
        </p:nvSpPr>
        <p:spPr>
          <a:xfrm>
            <a:off x="28194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1F8864-004A-2C09-68E4-13D25A1F81AF}"/>
              </a:ext>
            </a:extLst>
          </p:cNvPr>
          <p:cNvSpPr/>
          <p:nvPr/>
        </p:nvSpPr>
        <p:spPr>
          <a:xfrm>
            <a:off x="7087200" y="4473642"/>
            <a:ext cx="3672840" cy="1812936"/>
          </a:xfrm>
          <a:prstGeom prst="roundRect">
            <a:avLst>
              <a:gd name="adj" fmla="val 8182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3E9F3D-B428-1E0E-CD8D-22309C1B2F18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43DD0C5-5228-EA21-8965-9267EF2DC343}"/>
              </a:ext>
            </a:extLst>
          </p:cNvPr>
          <p:cNvSpPr/>
          <p:nvPr/>
        </p:nvSpPr>
        <p:spPr>
          <a:xfrm>
            <a:off x="0" y="0"/>
            <a:ext cx="6316382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3200" b="1" dirty="0">
              <a:latin typeface="Lato" panose="020F0502020204030203" pitchFamily="34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Lecciones</a:t>
            </a:r>
            <a:endParaRPr lang="es-MX" sz="2000" b="1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Empezar lección: La aplicación permitirá empezar una lección que contiene ejercicios de Escucha y Escritura.</a:t>
            </a:r>
          </a:p>
          <a:p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Desactivar ejercicios de audio: Si se presenta un ejercicio que contenga audio, la aplicación permitirá no saltarlo y no seguir mostrando ejercicios hasta terminar la lección.</a:t>
            </a:r>
            <a:br>
              <a:rPr lang="es-MX" sz="2000" dirty="0">
                <a:latin typeface="Lato" panose="020F0502020204030203" pitchFamily="34" charset="0"/>
              </a:rPr>
            </a:br>
            <a:br>
              <a:rPr lang="es-MX" sz="2000" dirty="0">
                <a:latin typeface="Lato" panose="020F0502020204030203" pitchFamily="34" charset="0"/>
              </a:rPr>
            </a:br>
            <a:r>
              <a:rPr lang="es-MX" sz="2000" dirty="0">
                <a:latin typeface="Lato" panose="020F0502020204030203" pitchFamily="34" charset="0"/>
              </a:rPr>
              <a:t>Salir de la lección: La aplicación permitirá salir de la lección en cualquier momento.</a:t>
            </a:r>
          </a:p>
          <a:p>
            <a:endParaRPr lang="es-MX" sz="2000" dirty="0">
              <a:latin typeface="Lato" panose="020F0502020204030203" pitchFamily="34" charset="0"/>
            </a:endParaRPr>
          </a:p>
          <a:p>
            <a:r>
              <a:rPr lang="es-MX" sz="2000" dirty="0">
                <a:latin typeface="Lato" panose="020F0502020204030203" pitchFamily="34" charset="0"/>
              </a:rPr>
              <a:t>Ver lecciones: La aplicación mostrará el tema de las lecciones.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4E25EF4-EB15-AD67-0218-9D181E62A4B9}"/>
              </a:ext>
            </a:extLst>
          </p:cNvPr>
          <p:cNvSpPr/>
          <p:nvPr/>
        </p:nvSpPr>
        <p:spPr>
          <a:xfrm>
            <a:off x="6316382" y="0"/>
            <a:ext cx="5875618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6600" b="1" dirty="0">
              <a:latin typeface="Montserrat" pitchFamily="2" charset="0"/>
            </a:endParaRPr>
          </a:p>
          <a:p>
            <a:pPr algn="ctr"/>
            <a:r>
              <a:rPr lang="es-MX" sz="6600" b="1" dirty="0">
                <a:latin typeface="Montserrat" pitchFamily="2" charset="0"/>
              </a:rPr>
              <a:t>Observar</a:t>
            </a:r>
            <a:endParaRPr lang="es-MX" sz="9600" b="1" dirty="0">
              <a:latin typeface="Montserrat" pitchFamily="2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Observar cómo se escribe en maya: La aplicación mostrará cómo se dice en maya una palabra en español.</a:t>
            </a:r>
          </a:p>
          <a:p>
            <a:pPr algn="ctr"/>
            <a:endParaRPr lang="es-MX" sz="2000" dirty="0">
              <a:latin typeface="Lato" panose="020F0502020204030203" pitchFamily="34" charset="0"/>
            </a:endParaRPr>
          </a:p>
          <a:p>
            <a:pPr algn="ctr"/>
            <a:r>
              <a:rPr lang="es-MX" sz="2000" dirty="0">
                <a:latin typeface="Lato" panose="020F0502020204030203" pitchFamily="34" charset="0"/>
              </a:rPr>
              <a:t>Ejercicio de unir: Consiste en unir las palabras en maya con su traducción al español o viceversa.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31C765-3142-9C64-9162-33B194BD396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503FB2C-B826-3B04-0AE4-59F1892E085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escribir: </a:t>
            </a:r>
            <a:r>
              <a:rPr lang="es-MX" sz="1600" dirty="0">
                <a:latin typeface="Montserrat" pitchFamily="2" charset="0"/>
              </a:rPr>
              <a:t>Consiste en escribir en maya la palabra mostrada en español.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ver y traducir: </a:t>
            </a:r>
            <a:r>
              <a:rPr lang="es-MX" sz="1600" dirty="0">
                <a:latin typeface="Montserrat" pitchFamily="2" charset="0"/>
              </a:rPr>
              <a:t>Consiste en escribir en español la palabra mostrada en maya.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4E69665-DBDB-3B89-DFDE-49EDB096564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159AC30-79A3-1627-0F4D-6A42149BD2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  <a:p>
            <a:pPr algn="ctr"/>
            <a:endParaRPr lang="es-MX" sz="48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Pronunciación: </a:t>
            </a:r>
            <a:r>
              <a:rPr lang="es-MX" sz="1600" dirty="0">
                <a:latin typeface="Montserrat" pitchFamily="2" charset="0"/>
              </a:rPr>
              <a:t>La aplicación reproducirá la forma de decir cierta palabra u oración cuando esta sea seleccionada.</a:t>
            </a:r>
            <a:br>
              <a:rPr lang="es-MX" sz="1600" dirty="0">
                <a:latin typeface="Montserrat" pitchFamily="2" charset="0"/>
              </a:rPr>
            </a:br>
            <a:br>
              <a:rPr lang="es-MX" sz="1600" dirty="0">
                <a:latin typeface="Montserrat" pitchFamily="2" charset="0"/>
              </a:rPr>
            </a:br>
            <a:r>
              <a:rPr lang="es-MX" sz="1600" b="1" dirty="0">
                <a:latin typeface="Montserrat" pitchFamily="2" charset="0"/>
              </a:rPr>
              <a:t>Ejercicio de escuchar y seleccionar: </a:t>
            </a:r>
            <a:r>
              <a:rPr lang="es-MX" sz="1600" dirty="0">
                <a:latin typeface="Montserrat" pitchFamily="2" charset="0"/>
              </a:rPr>
              <a:t>Consiste en seleccionar de una lista de palabras en maya la opción correcta de lo que se dice en un audio maya.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escribir: </a:t>
            </a:r>
            <a:r>
              <a:rPr lang="es-MX" sz="1600" dirty="0">
                <a:latin typeface="Montserrat" pitchFamily="2" charset="0"/>
              </a:rPr>
              <a:t>Consiste en escribir en maya lo que se dice en un audio (en maya).</a:t>
            </a:r>
          </a:p>
          <a:p>
            <a:pPr algn="ctr"/>
            <a:endParaRPr lang="es-MX" sz="1600" b="1" dirty="0">
              <a:latin typeface="Montserrat" pitchFamily="2" charset="0"/>
            </a:endParaRPr>
          </a:p>
          <a:p>
            <a:pPr algn="ctr"/>
            <a:r>
              <a:rPr lang="es-MX" sz="1600" b="1" dirty="0">
                <a:latin typeface="Montserrat" pitchFamily="2" charset="0"/>
              </a:rPr>
              <a:t>Ejercicio de escuchar y traducir: </a:t>
            </a:r>
            <a:r>
              <a:rPr lang="es-MX" sz="1600" dirty="0">
                <a:latin typeface="Montserrat" pitchFamily="2" charset="0"/>
              </a:rPr>
              <a:t>Consiste en escribir en español lo que se dice en un audio (en maya).</a:t>
            </a:r>
            <a:endParaRPr lang="es-MX" sz="1600" b="1" dirty="0">
              <a:latin typeface="Montserrat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A70133C-E444-7771-38CC-6794CE6A0E15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9991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33931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1622215" y="298310"/>
            <a:ext cx="8947567" cy="1232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Plan de investigación</a:t>
            </a:r>
          </a:p>
        </p:txBody>
      </p:sp>
      <p:pic>
        <p:nvPicPr>
          <p:cNvPr id="4" name="Picture 4" descr="Mayas : Pueblos indígenas México : Sistema de Información  Cultural-Secretaría de Cultura">
            <a:extLst>
              <a:ext uri="{FF2B5EF4-FFF2-40B4-BE49-F238E27FC236}">
                <a16:creationId xmlns:a16="http://schemas.microsoft.com/office/drawing/2014/main" id="{C9D4D978-06D5-E67B-E10B-CFFEFFDC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22167"/>
          <a:stretch/>
        </p:blipFill>
        <p:spPr bwMode="auto">
          <a:xfrm>
            <a:off x="12832080" y="0"/>
            <a:ext cx="545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014C13-4C74-AE1B-5BC5-8681A3DAACEC}"/>
              </a:ext>
            </a:extLst>
          </p:cNvPr>
          <p:cNvSpPr/>
          <p:nvPr/>
        </p:nvSpPr>
        <p:spPr>
          <a:xfrm>
            <a:off x="0" y="801624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Lecciones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03B5934-DAED-CFA9-50C2-B5A1D40703A6}"/>
              </a:ext>
            </a:extLst>
          </p:cNvPr>
          <p:cNvSpPr/>
          <p:nvPr/>
        </p:nvSpPr>
        <p:spPr>
          <a:xfrm>
            <a:off x="0" y="-7406640"/>
            <a:ext cx="6096000" cy="6858000"/>
          </a:xfrm>
          <a:prstGeom prst="roundRect">
            <a:avLst>
              <a:gd name="adj" fmla="val 0"/>
            </a:avLst>
          </a:prstGeom>
          <a:solidFill>
            <a:srgbClr val="008D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Escribir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91F8864-004A-2C09-68E4-13D25A1F81AF}"/>
              </a:ext>
            </a:extLst>
          </p:cNvPr>
          <p:cNvSpPr/>
          <p:nvPr/>
        </p:nvSpPr>
        <p:spPr>
          <a:xfrm>
            <a:off x="6096000" y="8321040"/>
            <a:ext cx="6096000" cy="6858000"/>
          </a:xfrm>
          <a:prstGeom prst="roundRect">
            <a:avLst>
              <a:gd name="adj" fmla="val 0"/>
            </a:avLst>
          </a:prstGeom>
          <a:solidFill>
            <a:srgbClr val="DA7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Observar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92274E5-8A06-B5C4-64A4-E9B200FE0B14}"/>
              </a:ext>
            </a:extLst>
          </p:cNvPr>
          <p:cNvSpPr/>
          <p:nvPr/>
        </p:nvSpPr>
        <p:spPr>
          <a:xfrm>
            <a:off x="6096000" y="-8488680"/>
            <a:ext cx="6096000" cy="6858000"/>
          </a:xfrm>
          <a:prstGeom prst="roundRect">
            <a:avLst>
              <a:gd name="adj" fmla="val 0"/>
            </a:avLst>
          </a:prstGeom>
          <a:solidFill>
            <a:srgbClr val="41C9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 anchorCtr="0"/>
          <a:lstStyle/>
          <a:p>
            <a:pPr algn="ctr"/>
            <a:r>
              <a:rPr lang="es-MX" sz="4800" b="1" dirty="0">
                <a:latin typeface="Montserrat" pitchFamily="2" charset="0"/>
              </a:rPr>
              <a:t>Escuchar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68F1F01-5808-B8A7-7490-525EA2E4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40694"/>
              </p:ext>
            </p:extLst>
          </p:nvPr>
        </p:nvGraphicFramePr>
        <p:xfrm>
          <a:off x="1205007" y="1630683"/>
          <a:ext cx="4890992" cy="4921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5205">
                  <a:extLst>
                    <a:ext uri="{9D8B030D-6E8A-4147-A177-3AD203B41FA5}">
                      <a16:colId xmlns:a16="http://schemas.microsoft.com/office/drawing/2014/main" val="2976300896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2122332723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2537074625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3403406518"/>
                    </a:ext>
                  </a:extLst>
                </a:gridCol>
              </a:tblGrid>
              <a:tr h="3034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Actividades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Duracion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Horas por día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Horas totales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extLst>
                  <a:ext uri="{0D108BD9-81ED-4DB2-BD59-A6C34878D82A}">
                    <a16:rowId xmlns:a16="http://schemas.microsoft.com/office/drawing/2014/main" val="4126833059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Conocer al usuario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740182889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Diseñar encuesta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9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377438480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Aplicar encuesta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7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168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427985724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Analizar resultados 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6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12365293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Crear el perfil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997464098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Crear persona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971907744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Conocer el contexto de uso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074467485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Realizar un estudio de mercado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355055657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Analizar resultados del estudio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08484451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Definir los requerimientos funcionales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3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355027645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Definir los requerimientos no funcionales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784588053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8D506C9-9427-7A95-CCC4-4819E461D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60635"/>
              </p:ext>
            </p:extLst>
          </p:nvPr>
        </p:nvGraphicFramePr>
        <p:xfrm>
          <a:off x="6488688" y="1632192"/>
          <a:ext cx="4340887" cy="4921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545">
                  <a:extLst>
                    <a:ext uri="{9D8B030D-6E8A-4147-A177-3AD203B41FA5}">
                      <a16:colId xmlns:a16="http://schemas.microsoft.com/office/drawing/2014/main" val="809021999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1358934916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2696089330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2259390790"/>
                    </a:ext>
                  </a:extLst>
                </a:gridCol>
              </a:tblGrid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Producir soluciones de diseño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76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825106316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Definir una paleta de colores para el sistema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193276306"/>
                  </a:ext>
                </a:extLst>
              </a:tr>
              <a:tr h="208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Diseñar logo del sistema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61375234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Diseñar demás elementos gráficos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30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21493200"/>
                  </a:ext>
                </a:extLst>
              </a:tr>
              <a:tr h="208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Producción de sonidos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160910768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Realizar mockups de las interfaces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20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5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100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20015730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Definir la conexión de las pantallas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763996011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Evaluar diseño frente a los requerimientos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9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 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 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731493649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Realizar pruebas de unidad e integración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8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290014085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Realizar la verificación de los requerimientos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96553524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Validar el diseño y el funcionamiento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098821116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Comparar resultados con el diseño inicial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5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82543098"/>
                  </a:ext>
                </a:extLst>
              </a:tr>
              <a:tr h="214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600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531311834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BC9795BF-1EE6-8665-007F-9095825D1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84597"/>
              </p:ext>
            </p:extLst>
          </p:nvPr>
        </p:nvGraphicFramePr>
        <p:xfrm>
          <a:off x="4723561" y="7289881"/>
          <a:ext cx="7272005" cy="4921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401">
                  <a:extLst>
                    <a:ext uri="{9D8B030D-6E8A-4147-A177-3AD203B41FA5}">
                      <a16:colId xmlns:a16="http://schemas.microsoft.com/office/drawing/2014/main" val="594087121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72636350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64645443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4287202972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3891723931"/>
                    </a:ext>
                  </a:extLst>
                </a:gridCol>
              </a:tblGrid>
              <a:tr h="2491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Gastos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mes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dia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Costo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Duracion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18669453"/>
                  </a:ext>
                </a:extLst>
              </a:tr>
              <a:tr h="2491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Transporte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$2,560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$358,570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115 dias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5745522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Comida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$4,800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9002261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Internet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$17.50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10599373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Luz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08757130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Renta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16952851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Agua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809482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Limpieza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65672840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adobe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$649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$21.63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0496327"/>
                  </a:ext>
                </a:extLst>
              </a:tr>
              <a:tr h="76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epidemic sound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$9.96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57481947"/>
                  </a:ext>
                </a:extLst>
              </a:tr>
              <a:tr h="52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lider proyecto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$29,862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$1,148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67704107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4 programadores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$38,400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1476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3910569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$93,540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$3,447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2021045"/>
                  </a:ext>
                </a:extLst>
              </a:tr>
            </a:tbl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269443E9-B60C-196C-4E75-1FB0012A0B0D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268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7B939EB-4F72-C058-1977-6CB66E87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172">
            <a:off x="-9339319" y="-1662839"/>
            <a:ext cx="11781940" cy="83302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F6184E-F5D4-5077-94B1-B8B04CB003F3}"/>
              </a:ext>
            </a:extLst>
          </p:cNvPr>
          <p:cNvSpPr txBox="1">
            <a:spLocks/>
          </p:cNvSpPr>
          <p:nvPr/>
        </p:nvSpPr>
        <p:spPr>
          <a:xfrm>
            <a:off x="1622214" y="321289"/>
            <a:ext cx="8947567" cy="1232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dirty="0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Plan de investigación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68F1F01-5808-B8A7-7490-525EA2E4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6265"/>
              </p:ext>
            </p:extLst>
          </p:nvPr>
        </p:nvGraphicFramePr>
        <p:xfrm>
          <a:off x="2404111" y="7664971"/>
          <a:ext cx="4890992" cy="4921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5205">
                  <a:extLst>
                    <a:ext uri="{9D8B030D-6E8A-4147-A177-3AD203B41FA5}">
                      <a16:colId xmlns:a16="http://schemas.microsoft.com/office/drawing/2014/main" val="2976300896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2122332723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2537074625"/>
                    </a:ext>
                  </a:extLst>
                </a:gridCol>
                <a:gridCol w="1011929">
                  <a:extLst>
                    <a:ext uri="{9D8B030D-6E8A-4147-A177-3AD203B41FA5}">
                      <a16:colId xmlns:a16="http://schemas.microsoft.com/office/drawing/2014/main" val="3403406518"/>
                    </a:ext>
                  </a:extLst>
                </a:gridCol>
              </a:tblGrid>
              <a:tr h="3034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Actividades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Duracion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Horas por día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Horas totales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extLst>
                  <a:ext uri="{0D108BD9-81ED-4DB2-BD59-A6C34878D82A}">
                    <a16:rowId xmlns:a16="http://schemas.microsoft.com/office/drawing/2014/main" val="4126833059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Conocer al usuario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740182889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Diseñar encuesta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9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377438480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Aplicar encuesta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7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168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427985724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Analizar resultados 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12365293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Crear el perfil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4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997464098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Crear persona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4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971907744"/>
                  </a:ext>
                </a:extLst>
              </a:tr>
              <a:tr h="303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Conocer el contexto de uso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 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074467485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Realizar un estudio de mercado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20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355055657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Analizar resultados del estudio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08484451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Definir los requerimientos funcionales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3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355027645"/>
                  </a:ext>
                </a:extLst>
              </a:tr>
              <a:tr h="623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Definir los requerimientos no funcionales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784588053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8D506C9-9427-7A95-CCC4-4819E461D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69070"/>
              </p:ext>
            </p:extLst>
          </p:nvPr>
        </p:nvGraphicFramePr>
        <p:xfrm>
          <a:off x="7506119" y="7405890"/>
          <a:ext cx="4340887" cy="4921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545">
                  <a:extLst>
                    <a:ext uri="{9D8B030D-6E8A-4147-A177-3AD203B41FA5}">
                      <a16:colId xmlns:a16="http://schemas.microsoft.com/office/drawing/2014/main" val="809021999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1358934916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2696089330"/>
                    </a:ext>
                  </a:extLst>
                </a:gridCol>
                <a:gridCol w="898114">
                  <a:extLst>
                    <a:ext uri="{9D8B030D-6E8A-4147-A177-3AD203B41FA5}">
                      <a16:colId xmlns:a16="http://schemas.microsoft.com/office/drawing/2014/main" val="2259390790"/>
                    </a:ext>
                  </a:extLst>
                </a:gridCol>
              </a:tblGrid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Producir soluciones de diseño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76 días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825106316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Definir una paleta de colores para el sistema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193276306"/>
                  </a:ext>
                </a:extLst>
              </a:tr>
              <a:tr h="208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Diseñar logo del sistema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5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61375234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Diseñar demás elementos gráficos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30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150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21493200"/>
                  </a:ext>
                </a:extLst>
              </a:tr>
              <a:tr h="208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Producción de sonidos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160910768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Realizar mockups de las interfaces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20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5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100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320015730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Definir la conexión de las pantallas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10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2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20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763996011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Evaluar diseño frente a los requerimientos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9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 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 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731493649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Realizar pruebas de unidad e integración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4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8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290014085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Realizar la verificación de los requerimientos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296553524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Validar el diseño y el funcionamiento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2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3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4098821116"/>
                  </a:ext>
                </a:extLst>
              </a:tr>
              <a:tr h="428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Comparar resultados con el diseño inicial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5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5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182543098"/>
                  </a:ext>
                </a:extLst>
              </a:tr>
              <a:tr h="214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>
                          <a:effectLst/>
                        </a:rPr>
                        <a:t>115 días</a:t>
                      </a:r>
                      <a:endParaRPr lang="es-MX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700" dirty="0">
                          <a:effectLst/>
                        </a:rPr>
                        <a:t>600</a:t>
                      </a:r>
                      <a:endParaRPr lang="es-MX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234" marR="29234" marT="0" marB="0" anchor="ctr"/>
                </a:tc>
                <a:extLst>
                  <a:ext uri="{0D108BD9-81ED-4DB2-BD59-A6C34878D82A}">
                    <a16:rowId xmlns:a16="http://schemas.microsoft.com/office/drawing/2014/main" val="2531311834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AC8EF82-372B-058D-EA07-30560FF04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31861"/>
              </p:ext>
            </p:extLst>
          </p:nvPr>
        </p:nvGraphicFramePr>
        <p:xfrm>
          <a:off x="2459996" y="1499688"/>
          <a:ext cx="7272005" cy="4921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401">
                  <a:extLst>
                    <a:ext uri="{9D8B030D-6E8A-4147-A177-3AD203B41FA5}">
                      <a16:colId xmlns:a16="http://schemas.microsoft.com/office/drawing/2014/main" val="594087121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72636350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646454433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4287202972"/>
                    </a:ext>
                  </a:extLst>
                </a:gridCol>
                <a:gridCol w="1454401">
                  <a:extLst>
                    <a:ext uri="{9D8B030D-6E8A-4147-A177-3AD203B41FA5}">
                      <a16:colId xmlns:a16="http://schemas.microsoft.com/office/drawing/2014/main" val="3891723931"/>
                    </a:ext>
                  </a:extLst>
                </a:gridCol>
              </a:tblGrid>
              <a:tr h="2491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Gastos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mes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Por dia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Costo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Duracion 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18669453"/>
                  </a:ext>
                </a:extLst>
              </a:tr>
              <a:tr h="2491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Transporte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$2,560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$358,570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115 dias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5745522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Comida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$4,800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9002261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Internet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$17.50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10599373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Luz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$2,500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08757130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Renta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$250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16952851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Agua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$120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8094826"/>
                  </a:ext>
                </a:extLst>
              </a:tr>
              <a:tr h="269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Limpieza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$2,000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65672840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adobe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$649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$21.63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0496327"/>
                  </a:ext>
                </a:extLst>
              </a:tr>
              <a:tr h="76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Suscripción epidemic sound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$299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$9.96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57481947"/>
                  </a:ext>
                </a:extLst>
              </a:tr>
              <a:tr h="5237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lider proyecto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$29,862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$1,148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67704107"/>
                  </a:ext>
                </a:extLst>
              </a:tr>
              <a:tr h="5075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4 programadores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$38,400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1476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3910569"/>
                  </a:ext>
                </a:extLst>
              </a:tr>
              <a:tr h="4982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Total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$93,540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effectLst/>
                        </a:rPr>
                        <a:t>$3,447</a:t>
                      </a: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2021045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58E59E0A-293A-7270-E05B-436F362FF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449" y="1325132"/>
            <a:ext cx="7708667" cy="5270705"/>
          </a:xfrm>
          <a:prstGeom prst="rect">
            <a:avLst/>
          </a:prstGeom>
          <a:noFill/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8CC5AA54-82F7-B698-F6CD-21CE8BB108A8}"/>
              </a:ext>
            </a:extLst>
          </p:cNvPr>
          <p:cNvSpPr txBox="1">
            <a:spLocks/>
          </p:cNvSpPr>
          <p:nvPr/>
        </p:nvSpPr>
        <p:spPr>
          <a:xfrm>
            <a:off x="10474890" y="6212840"/>
            <a:ext cx="1760220" cy="64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>
                <a:solidFill>
                  <a:srgbClr val="008DDA"/>
                </a:solidFill>
                <a:latin typeface="Madimi One" pitchFamily="2" charset="0"/>
                <a:cs typeface="Fredoka" pitchFamily="2" charset="-79"/>
              </a:rPr>
              <a:t>Tukanaj</a:t>
            </a:r>
            <a:endParaRPr lang="es-MX" sz="3200" b="1" dirty="0">
              <a:solidFill>
                <a:srgbClr val="008DDA"/>
              </a:solidFill>
              <a:latin typeface="Madimi One" pitchFamily="2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530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da0c8a-d8c4-4e0f-9b5c-f2411efe908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A3C6274191445A0B08C4541FAB10F" ma:contentTypeVersion="16" ma:contentTypeDescription="Create a new document." ma:contentTypeScope="" ma:versionID="f5d05ad61835f0784b3adb3026b18d5a">
  <xsd:schema xmlns:xsd="http://www.w3.org/2001/XMLSchema" xmlns:xs="http://www.w3.org/2001/XMLSchema" xmlns:p="http://schemas.microsoft.com/office/2006/metadata/properties" xmlns:ns3="970f6d0c-e4ab-4982-837d-5e948a12aee5" xmlns:ns4="a3da0c8a-d8c4-4e0f-9b5c-f2411efe908e" targetNamespace="http://schemas.microsoft.com/office/2006/metadata/properties" ma:root="true" ma:fieldsID="3ce7b80a91d2cb518e0dab47df38ade6" ns3:_="" ns4:_="">
    <xsd:import namespace="970f6d0c-e4ab-4982-837d-5e948a12aee5"/>
    <xsd:import namespace="a3da0c8a-d8c4-4e0f-9b5c-f2411efe90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ObjectDetectorVersions" minOccurs="0"/>
                <xsd:element ref="ns4:_activity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f6d0c-e4ab-4982-837d-5e948a12aee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a0c8a-d8c4-4e0f-9b5c-f2411efe9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670766-1AA2-41EF-AE93-7DF0343AC9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A0AC25-2E5E-4EF5-BE9B-C4348B797FD4}">
  <ds:schemaRefs>
    <ds:schemaRef ds:uri="http://purl.org/dc/dcmitype/"/>
    <ds:schemaRef ds:uri="970f6d0c-e4ab-4982-837d-5e948a12aee5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a3da0c8a-d8c4-4e0f-9b5c-f2411efe908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B6C2E8E-CFDE-450B-B614-D5B50183A9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f6d0c-e4ab-4982-837d-5e948a12aee5"/>
    <ds:schemaRef ds:uri="a3da0c8a-d8c4-4e0f-9b5c-f2411efe90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2622</Words>
  <Application>Microsoft Office PowerPoint</Application>
  <PresentationFormat>Panorámica</PresentationFormat>
  <Paragraphs>596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Montserrat</vt:lpstr>
      <vt:lpstr>Aptos Display</vt:lpstr>
      <vt:lpstr>Madimi One</vt:lpstr>
      <vt:lpstr>Lato</vt:lpstr>
      <vt:lpstr>Calibri</vt:lpstr>
      <vt:lpstr>Aptos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Tukanaj</dc:title>
  <dc:creator>Reynaldo Martín</dc:creator>
  <cp:lastModifiedBy>Reynaldo Martín</cp:lastModifiedBy>
  <cp:revision>3</cp:revision>
  <dcterms:created xsi:type="dcterms:W3CDTF">2024-03-19T01:51:30Z</dcterms:created>
  <dcterms:modified xsi:type="dcterms:W3CDTF">2024-03-19T21:00:09Z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0x010100E13A3C6274191445A0B08C4541FAB10F</vt:lpwstr>
  </property>
</Properties>
</file>